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audio1.bin" ContentType="audio/unknown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58"/>
  </p:notesMasterIdLst>
  <p:sldIdLst>
    <p:sldId id="256" r:id="rId2"/>
    <p:sldId id="419" r:id="rId3"/>
    <p:sldId id="327" r:id="rId4"/>
    <p:sldId id="295" r:id="rId5"/>
    <p:sldId id="296" r:id="rId6"/>
    <p:sldId id="261" r:id="rId7"/>
    <p:sldId id="263" r:id="rId8"/>
    <p:sldId id="264" r:id="rId9"/>
    <p:sldId id="423" r:id="rId10"/>
    <p:sldId id="265" r:id="rId11"/>
    <p:sldId id="266" r:id="rId12"/>
    <p:sldId id="332" r:id="rId13"/>
    <p:sldId id="333" r:id="rId14"/>
    <p:sldId id="337" r:id="rId15"/>
    <p:sldId id="339" r:id="rId16"/>
    <p:sldId id="343" r:id="rId17"/>
    <p:sldId id="344" r:id="rId18"/>
    <p:sldId id="345" r:id="rId19"/>
    <p:sldId id="346" r:id="rId20"/>
    <p:sldId id="351" r:id="rId21"/>
    <p:sldId id="360" r:id="rId22"/>
    <p:sldId id="361" r:id="rId23"/>
    <p:sldId id="364" r:id="rId24"/>
    <p:sldId id="422" r:id="rId25"/>
    <p:sldId id="369" r:id="rId26"/>
    <p:sldId id="393" r:id="rId27"/>
    <p:sldId id="394" r:id="rId28"/>
    <p:sldId id="395" r:id="rId29"/>
    <p:sldId id="396" r:id="rId30"/>
    <p:sldId id="397" r:id="rId31"/>
    <p:sldId id="370" r:id="rId32"/>
    <p:sldId id="371" r:id="rId33"/>
    <p:sldId id="372" r:id="rId34"/>
    <p:sldId id="374" r:id="rId35"/>
    <p:sldId id="424" r:id="rId36"/>
    <p:sldId id="378" r:id="rId37"/>
    <p:sldId id="377" r:id="rId38"/>
    <p:sldId id="427" r:id="rId39"/>
    <p:sldId id="428" r:id="rId40"/>
    <p:sldId id="429" r:id="rId41"/>
    <p:sldId id="430" r:id="rId42"/>
    <p:sldId id="426" r:id="rId43"/>
    <p:sldId id="388" r:id="rId44"/>
    <p:sldId id="431" r:id="rId45"/>
    <p:sldId id="432" r:id="rId46"/>
    <p:sldId id="433" r:id="rId47"/>
    <p:sldId id="435" r:id="rId48"/>
    <p:sldId id="437" r:id="rId49"/>
    <p:sldId id="439" r:id="rId50"/>
    <p:sldId id="440" r:id="rId51"/>
    <p:sldId id="362" r:id="rId52"/>
    <p:sldId id="442" r:id="rId53"/>
    <p:sldId id="441" r:id="rId54"/>
    <p:sldId id="444" r:id="rId55"/>
    <p:sldId id="443" r:id="rId56"/>
    <p:sldId id="363" r:id="rId57"/>
  </p:sldIdLst>
  <p:sldSz cx="6858000" cy="9144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FFEA"/>
    <a:srgbClr val="FFFF95"/>
    <a:srgbClr val="FFF94A"/>
    <a:srgbClr val="FF0000"/>
    <a:srgbClr val="FFBF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4611" autoAdjust="0"/>
    <p:restoredTop sz="99790" autoAdjust="0"/>
  </p:normalViewPr>
  <p:slideViewPr>
    <p:cSldViewPr>
      <p:cViewPr>
        <p:scale>
          <a:sx n="66" d="100"/>
          <a:sy n="66" d="100"/>
        </p:scale>
        <p:origin x="-904" y="-80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584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5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printerSettings" Target="printerSettings/printerSettings1.bin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audio1.bin>
</file>

<file path=ppt/media/image1.png>
</file>

<file path=ppt/media/image10.jpg>
</file>

<file path=ppt/media/image11.jpg>
</file>

<file path=ppt/media/image12.jpg>
</file>

<file path=ppt/media/image13.jpeg>
</file>

<file path=ppt/media/image14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0404EC-7056-774E-86C3-C70C54BB43E1}" type="datetimeFigureOut">
              <a:t>8/2/15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D4803-6880-4D4E-B123-E6AAB60FBCC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07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D4803-6880-4D4E-B123-E6AAB60FBCC0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44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D4803-6880-4D4E-B123-E6AAB60FBCC0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44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D4803-6880-4D4E-B123-E6AAB60FBCC0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81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D4803-6880-4D4E-B123-E6AAB60FBCC0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580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038"/>
            <a:ext cx="5829300" cy="1960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1F6161-4320-0A49-AF90-E8131629CF2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63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B91C89-7F00-564E-A3C7-9A7FC30D66B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034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886325" y="812800"/>
            <a:ext cx="1457325" cy="7315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812800"/>
            <a:ext cx="4219575" cy="7315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705391-492A-C54E-9938-D3236D2916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429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502F8E-AC58-904A-A19A-775C30E6396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435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38" y="5875338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338" y="3875088"/>
            <a:ext cx="5829300" cy="200025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1678C9-98DA-9A4E-BA83-5F15F60F0AA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223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2641600"/>
            <a:ext cx="283845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05200" y="2641600"/>
            <a:ext cx="283845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8C2C4C-573D-D14A-9ED5-C23205B2CA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17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713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288"/>
            <a:ext cx="3030538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900363"/>
            <a:ext cx="3030538" cy="526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4563" y="2046288"/>
            <a:ext cx="3030537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4563" y="2900363"/>
            <a:ext cx="3030537" cy="526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867CDE-1E08-3B4A-A62A-223A8CE2BC0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19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C9CAFE-6E43-D148-90C6-021555E4A18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68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9DFD1C-0564-8D4E-834B-86F6E0215C6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820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3538"/>
            <a:ext cx="2255838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8" y="363538"/>
            <a:ext cx="3833812" cy="78041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2938"/>
            <a:ext cx="2255838" cy="62547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F62A77-2EC7-4D4A-8589-3D24D4790B1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7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613" y="6400800"/>
            <a:ext cx="4114800" cy="7556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613" y="81756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613" y="7156450"/>
            <a:ext cx="4114800" cy="10731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29085BB-9CF9-5F42-88E2-8F3E079020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211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14350" y="812800"/>
            <a:ext cx="58293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2641600"/>
            <a:ext cx="5829300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4350" y="8331200"/>
            <a:ext cx="142875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0" y="8331200"/>
            <a:ext cx="21717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8331200"/>
            <a:ext cx="142875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B3548D71-D159-EF43-9DBC-56B4EEF1109B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1.bin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1.bin"/><Relationship Id="rId3" Type="http://schemas.openxmlformats.org/officeDocument/2006/relationships/image" Target="../media/image14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e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4916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345361" y="4800600"/>
            <a:ext cx="618315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6000">
                <a:latin typeface="Arial Black"/>
                <a:cs typeface="Arial Black"/>
              </a:rPr>
              <a:t>Clínica de </a:t>
            </a:r>
          </a:p>
          <a:p>
            <a:pPr algn="ctr"/>
            <a:r>
              <a:rPr lang="en-US" sz="6000">
                <a:latin typeface="Arial Black"/>
                <a:cs typeface="Arial Black"/>
              </a:rPr>
              <a:t>pronunciación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14600" y="7467600"/>
            <a:ext cx="1383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/>
              <a:t>Dirigida por: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19200" y="1676400"/>
            <a:ext cx="4430269" cy="646331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 dirty="0" err="1"/>
              <a:t>Lunes</a:t>
            </a:r>
            <a:r>
              <a:rPr lang="en-US" sz="3600" b="1" dirty="0"/>
              <a:t> 5:45 </a:t>
            </a:r>
            <a:r>
              <a:rPr lang="en-US" sz="3600" b="1" dirty="0" smtClean="0"/>
              <a:t>AXIN 229</a:t>
            </a:r>
            <a:endParaRPr lang="en-US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362200" y="7239000"/>
            <a:ext cx="1981200" cy="14465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n w="38100" cmpd="sng">
                  <a:solidFill>
                    <a:srgbClr val="000000"/>
                  </a:solidFill>
                </a:ln>
                <a:solidFill>
                  <a:schemeClr val="bg1"/>
                </a:solidFill>
                <a:latin typeface="Arial Black"/>
                <a:cs typeface="Arial Black"/>
              </a:rPr>
              <a:t>5 cont.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ChangeArrowheads="1"/>
          </p:cNvSpPr>
          <p:nvPr/>
        </p:nvSpPr>
        <p:spPr bwMode="auto">
          <a:xfrm>
            <a:off x="0" y="0"/>
            <a:ext cx="6858000" cy="1387475"/>
          </a:xfrm>
          <a:prstGeom prst="rect">
            <a:avLst/>
          </a:prstGeom>
          <a:solidFill>
            <a:srgbClr val="FFA0F8"/>
          </a:solidFill>
          <a:ln w="9525">
            <a:solidFill>
              <a:srgbClr val="3366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>
              <a:latin typeface="Arial Black" charset="0"/>
            </a:endParaRPr>
          </a:p>
          <a:p>
            <a:pPr algn="ctr"/>
            <a:r>
              <a:rPr lang="en-US">
                <a:latin typeface="Arial Black" charset="0"/>
              </a:rPr>
              <a:t>¿Sabe Ud articular este dicho </a:t>
            </a:r>
            <a:br>
              <a:rPr lang="en-US">
                <a:latin typeface="Arial Black" charset="0"/>
              </a:rPr>
            </a:br>
            <a:r>
              <a:rPr lang="en-US">
                <a:latin typeface="Arial Black" charset="0"/>
              </a:rPr>
              <a:t>sin acento?</a:t>
            </a:r>
            <a:endParaRPr lang="en-US">
              <a:solidFill>
                <a:srgbClr val="ED181E"/>
              </a:solidFill>
              <a:latin typeface="Arial Black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990600" y="2514600"/>
            <a:ext cx="5181600" cy="3959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5400">
                <a:latin typeface="Arial Black" charset="0"/>
              </a:rPr>
              <a:t>Cort</a:t>
            </a:r>
            <a:r>
              <a:rPr lang="en-US" sz="5400">
                <a:solidFill>
                  <a:srgbClr val="ED181E"/>
                </a:solidFill>
                <a:latin typeface="Arial Black" charset="0"/>
              </a:rPr>
              <a:t>e</a:t>
            </a:r>
            <a:r>
              <a:rPr lang="en-US" sz="5400">
                <a:latin typeface="Arial Black" charset="0"/>
              </a:rPr>
              <a:t>sí</a:t>
            </a:r>
            <a:r>
              <a:rPr lang="en-US" sz="5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5400">
                <a:latin typeface="Arial Black" charset="0"/>
              </a:rPr>
              <a:t> de boc</a:t>
            </a:r>
            <a:r>
              <a:rPr lang="en-US" sz="5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5400">
                <a:latin typeface="Arial Black" charset="0"/>
              </a:rPr>
              <a:t>, mucho vale y poco cuest</a:t>
            </a:r>
            <a:r>
              <a:rPr lang="en-US" sz="5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5400">
                <a:latin typeface="Arial Black" charset="0"/>
              </a:rPr>
              <a:t>.</a:t>
            </a:r>
            <a:r>
              <a:rPr lang="en-US" sz="4400">
                <a:latin typeface="Arial Black" charset="0"/>
              </a:rPr>
              <a:t> </a:t>
            </a: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1981200" y="6629400"/>
            <a:ext cx="2713038" cy="1247775"/>
          </a:xfrm>
          <a:prstGeom prst="rect">
            <a:avLst/>
          </a:prstGeom>
          <a:solidFill>
            <a:srgbClr val="FFFF99"/>
          </a:solidFill>
          <a:ln w="9525">
            <a:solidFill>
              <a:srgbClr val="3366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3200">
                <a:latin typeface="Arial Black" charset="0"/>
              </a:rPr>
              <a:t>¡Evite la </a:t>
            </a:r>
            <a:r>
              <a:rPr lang="en-US" sz="3200">
                <a:solidFill>
                  <a:srgbClr val="ED181E"/>
                </a:solidFill>
                <a:latin typeface="Arial Black" charset="0"/>
              </a:rPr>
              <a:t>schwa</a:t>
            </a:r>
            <a:r>
              <a:rPr lang="en-US" sz="3200">
                <a:latin typeface="Arial Black" charset="0"/>
              </a:rPr>
              <a:t>!</a:t>
            </a:r>
            <a:endParaRPr lang="en-US" sz="3200">
              <a:solidFill>
                <a:srgbClr val="ED181E"/>
              </a:solidFill>
              <a:latin typeface="Arial Black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 animBg="1" autoUpdateAnimBg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00464" y="4114800"/>
            <a:ext cx="668133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>
                <a:latin typeface="Arial Black" charset="0"/>
              </a:rPr>
              <a:t>universidad</a:t>
            </a:r>
            <a:endParaRPr lang="en-US" sz="80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905000" y="3962400"/>
            <a:ext cx="3200400" cy="6096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243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ooth-extraction-gilber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591"/>
            <a:ext cx="6858000" cy="4185725"/>
          </a:xfrm>
          <a:prstGeom prst="rect">
            <a:avLst/>
          </a:prstGeom>
        </p:spPr>
      </p:pic>
      <p:sp>
        <p:nvSpPr>
          <p:cNvPr id="2" name="Right Arrow 1"/>
          <p:cNvSpPr/>
          <p:nvPr/>
        </p:nvSpPr>
        <p:spPr bwMode="auto">
          <a:xfrm>
            <a:off x="0" y="4953000"/>
            <a:ext cx="6858000" cy="3657600"/>
          </a:xfrm>
          <a:prstGeom prst="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 </a:t>
            </a:r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/ p, t, k /</a:t>
            </a:r>
            <a:endParaRPr kumimoji="0" lang="en-US" sz="720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1425376" y="45882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-21273" y="3962400"/>
            <a:ext cx="7005756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FFF94A"/>
                </a:solidFill>
                <a:latin typeface="Arial Black"/>
                <a:cs typeface="Arial Black"/>
              </a:rPr>
              <a:t>Segunda Parte</a:t>
            </a:r>
            <a:endParaRPr lang="en-US" sz="4000">
              <a:solidFill>
                <a:srgbClr val="FFF94A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33259" y="8462836"/>
            <a:ext cx="68912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4000">
                <a:latin typeface="Arial Black"/>
                <a:cs typeface="Arial Black"/>
              </a:rPr>
              <a:t>asta   </a:t>
            </a:r>
            <a:r>
              <a:rPr lang="en-US" sz="40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4000">
                <a:latin typeface="Arial Black"/>
                <a:cs typeface="Arial Black"/>
              </a:rPr>
              <a:t>abla  </a:t>
            </a:r>
            <a:r>
              <a:rPr lang="en-US" sz="4000">
                <a:solidFill>
                  <a:srgbClr val="FF0000"/>
                </a:solidFill>
                <a:latin typeface="Arial Black"/>
                <a:cs typeface="Arial Black"/>
              </a:rPr>
              <a:t>k</a:t>
            </a:r>
            <a:r>
              <a:rPr lang="en-US" sz="4000">
                <a:latin typeface="Arial Black"/>
                <a:cs typeface="Arial Black"/>
              </a:rPr>
              <a:t>ilo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143083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1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spiration-anxiety-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510235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28800" y="5105400"/>
            <a:ext cx="296457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apel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28800" y="6477000"/>
            <a:ext cx="307277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adre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828800" y="7912673"/>
            <a:ext cx="300605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asta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41719" y="4114800"/>
            <a:ext cx="25990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schemeClr val="bg1"/>
                </a:solidFill>
                <a:latin typeface="Arial Black"/>
                <a:cs typeface="Arial Black"/>
              </a:rPr>
              <a:t>español</a:t>
            </a:r>
            <a:endParaRPr lang="en-US" sz="4400">
              <a:solidFill>
                <a:schemeClr val="bg1"/>
              </a:solidFill>
            </a:endParaRPr>
          </a:p>
        </p:txBody>
      </p:sp>
      <p:sp>
        <p:nvSpPr>
          <p:cNvPr id="10" name="Left Arrow 9"/>
          <p:cNvSpPr/>
          <p:nvPr/>
        </p:nvSpPr>
        <p:spPr bwMode="auto">
          <a:xfrm>
            <a:off x="4038600" y="457200"/>
            <a:ext cx="2819400" cy="3048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</a:rPr>
              <a:t>SIN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Aspiración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b="1"/>
              <a:t>Explosión</a:t>
            </a:r>
            <a:endParaRPr kumimoji="0" lang="en-US" sz="3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" name="&quot;No&quot; Symbol 1"/>
          <p:cNvSpPr/>
          <p:nvPr/>
        </p:nvSpPr>
        <p:spPr bwMode="auto">
          <a:xfrm>
            <a:off x="152400" y="838200"/>
            <a:ext cx="3429000" cy="2743200"/>
          </a:xfrm>
          <a:prstGeom prst="noSmoking">
            <a:avLst/>
          </a:prstGeom>
          <a:solidFill>
            <a:srgbClr val="FF0000"/>
          </a:solidFill>
          <a:ln w="57150" cap="flat" cmpd="sng" algn="ctr">
            <a:solidFill>
              <a:srgbClr val="FFF94A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680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spiration-anxiety-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510235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28800" y="5105400"/>
            <a:ext cx="275853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abla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28800" y="6477000"/>
            <a:ext cx="239019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asa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828800" y="7912673"/>
            <a:ext cx="121033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é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41719" y="4114800"/>
            <a:ext cx="25990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schemeClr val="bg1"/>
                </a:solidFill>
                <a:latin typeface="Arial Black"/>
                <a:cs typeface="Arial Black"/>
              </a:rPr>
              <a:t>español</a:t>
            </a:r>
            <a:endParaRPr lang="en-US" sz="4400">
              <a:solidFill>
                <a:schemeClr val="bg1"/>
              </a:solidFill>
            </a:endParaRPr>
          </a:p>
        </p:txBody>
      </p:sp>
      <p:sp>
        <p:nvSpPr>
          <p:cNvPr id="2" name="&quot;No&quot; Symbol 1"/>
          <p:cNvSpPr/>
          <p:nvPr/>
        </p:nvSpPr>
        <p:spPr bwMode="auto">
          <a:xfrm>
            <a:off x="152400" y="838200"/>
            <a:ext cx="3429000" cy="2743200"/>
          </a:xfrm>
          <a:prstGeom prst="noSmoking">
            <a:avLst/>
          </a:prstGeom>
          <a:solidFill>
            <a:srgbClr val="FF0000"/>
          </a:solidFill>
          <a:ln w="57150" cap="flat" cmpd="sng" algn="ctr">
            <a:solidFill>
              <a:srgbClr val="FFF94A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Left Arrow 10"/>
          <p:cNvSpPr/>
          <p:nvPr/>
        </p:nvSpPr>
        <p:spPr bwMode="auto">
          <a:xfrm>
            <a:off x="4038600" y="457200"/>
            <a:ext cx="2819400" cy="3048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</a:rPr>
              <a:t>SIN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Aspiración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b="1"/>
              <a:t>Explosión</a:t>
            </a:r>
            <a:endParaRPr kumimoji="0" lang="en-US" sz="3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81023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spiration-anxiety-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510235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1000" y="5105400"/>
            <a:ext cx="203132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k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ilo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1000" y="6477000"/>
            <a:ext cx="321208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qu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eso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1000" y="7912673"/>
            <a:ext cx="259623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asa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&quot;No&quot; Symbol 1"/>
          <p:cNvSpPr/>
          <p:nvPr/>
        </p:nvSpPr>
        <p:spPr bwMode="auto">
          <a:xfrm>
            <a:off x="152400" y="838200"/>
            <a:ext cx="3429000" cy="2743200"/>
          </a:xfrm>
          <a:prstGeom prst="noSmoking">
            <a:avLst/>
          </a:prstGeom>
          <a:solidFill>
            <a:srgbClr val="FF0000"/>
          </a:solidFill>
          <a:ln w="57150" cap="flat" cmpd="sng" algn="ctr">
            <a:solidFill>
              <a:srgbClr val="FFF94A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76800" y="6172200"/>
            <a:ext cx="1697901" cy="156966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9600">
                <a:latin typeface="Arial Black"/>
                <a:cs typeface="Arial Black"/>
              </a:rPr>
              <a:t>/</a:t>
            </a:r>
            <a:r>
              <a:rPr lang="en-US" sz="9600">
                <a:solidFill>
                  <a:srgbClr val="FF0000"/>
                </a:solidFill>
                <a:latin typeface="Arial Black"/>
                <a:cs typeface="Arial Black"/>
              </a:rPr>
              <a:t>k</a:t>
            </a:r>
            <a:r>
              <a:rPr lang="en-US" sz="9600">
                <a:solidFill>
                  <a:srgbClr val="000000"/>
                </a:solidFill>
                <a:latin typeface="Arial Black"/>
                <a:cs typeface="Arial Black"/>
              </a:rPr>
              <a:t>/</a:t>
            </a:r>
            <a:endParaRPr lang="en-US" sz="960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7200" y="4168914"/>
            <a:ext cx="23795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>
                <a:solidFill>
                  <a:schemeClr val="bg1"/>
                </a:solidFill>
                <a:latin typeface="Arial Black"/>
                <a:cs typeface="Arial Black"/>
              </a:rPr>
              <a:t>español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780970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spiration-anxiety-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510235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33400" y="4876800"/>
            <a:ext cx="5864205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166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</a:t>
            </a:r>
            <a:r>
              <a:rPr lang="en-US" sz="166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166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</a:t>
            </a:r>
            <a:endParaRPr lang="en-US" sz="3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&quot;No&quot; Symbol 1"/>
          <p:cNvSpPr/>
          <p:nvPr/>
        </p:nvSpPr>
        <p:spPr bwMode="auto">
          <a:xfrm>
            <a:off x="152400" y="838200"/>
            <a:ext cx="3429000" cy="2743200"/>
          </a:xfrm>
          <a:prstGeom prst="noSmoking">
            <a:avLst/>
          </a:prstGeom>
          <a:solidFill>
            <a:srgbClr val="FF0000"/>
          </a:solidFill>
          <a:ln w="57150" cap="flat" cmpd="sng" algn="ctr">
            <a:solidFill>
              <a:srgbClr val="FFF94A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743200" y="7543800"/>
            <a:ext cx="1697901" cy="156966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9600">
                <a:latin typeface="Arial Black"/>
                <a:cs typeface="Arial Black"/>
              </a:rPr>
              <a:t>/</a:t>
            </a:r>
            <a:r>
              <a:rPr lang="en-US" sz="9600">
                <a:solidFill>
                  <a:srgbClr val="FF0000"/>
                </a:solidFill>
                <a:latin typeface="Arial Black"/>
                <a:cs typeface="Arial Black"/>
              </a:rPr>
              <a:t>k</a:t>
            </a:r>
            <a:r>
              <a:rPr lang="en-US" sz="9600">
                <a:solidFill>
                  <a:srgbClr val="000000"/>
                </a:solidFill>
                <a:latin typeface="Arial Black"/>
                <a:cs typeface="Arial Black"/>
              </a:rPr>
              <a:t>/</a:t>
            </a:r>
            <a:endParaRPr lang="en-US" sz="9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342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10000"/>
            <a:ext cx="6858000" cy="2800767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sz="8800">
                <a:solidFill>
                  <a:schemeClr val="accent3">
                    <a:lumMod val="50000"/>
                  </a:schemeClr>
                </a:solidFill>
                <a:latin typeface="Arial Black"/>
                <a:cs typeface="Arial Black"/>
              </a:rPr>
              <a:t>El </a:t>
            </a:r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8800">
                <a:solidFill>
                  <a:schemeClr val="accent3">
                    <a:lumMod val="50000"/>
                  </a:schemeClr>
                </a:solidFill>
                <a:latin typeface="Arial Black"/>
                <a:cs typeface="Arial Black"/>
              </a:rPr>
              <a:t>erro</a:t>
            </a:r>
          </a:p>
          <a:p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88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aga </a:t>
            </a:r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88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</a:t>
            </a:r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88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 </a:t>
            </a:r>
            <a:endParaRPr lang="en-US" sz="2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828800" y="7556493"/>
            <a:ext cx="3326552" cy="156966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9600">
                <a:latin typeface="Arial Black"/>
                <a:cs typeface="Arial Black"/>
              </a:rPr>
              <a:t>/</a:t>
            </a:r>
            <a:r>
              <a:rPr lang="en-US" sz="9600">
                <a:solidFill>
                  <a:srgbClr val="FF0000"/>
                </a:solidFill>
                <a:latin typeface="Arial Black"/>
                <a:cs typeface="Arial Black"/>
              </a:rPr>
              <a:t>p+k</a:t>
            </a:r>
            <a:r>
              <a:rPr lang="en-US" sz="9600">
                <a:solidFill>
                  <a:srgbClr val="000000"/>
                </a:solidFill>
                <a:latin typeface="Arial Black"/>
                <a:cs typeface="Arial Black"/>
              </a:rPr>
              <a:t>/</a:t>
            </a:r>
            <a:endParaRPr lang="en-US" sz="9600">
              <a:solidFill>
                <a:srgbClr val="000000"/>
              </a:solidFill>
            </a:endParaRPr>
          </a:p>
        </p:txBody>
      </p:sp>
      <p:pic>
        <p:nvPicPr>
          <p:cNvPr id="3" name="Picture 2" descr="dog-pooping-848x47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38252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28" y="3048000"/>
            <a:ext cx="6853871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Arial Black"/>
                <a:cs typeface="Arial Black"/>
              </a:rPr>
              <a:t>¡No aspire!</a:t>
            </a:r>
            <a:endParaRPr lang="en-US" sz="5400">
              <a:solidFill>
                <a:schemeClr val="bg1"/>
              </a:solidFill>
            </a:endParaRPr>
          </a:p>
        </p:txBody>
      </p:sp>
      <p:sp>
        <p:nvSpPr>
          <p:cNvPr id="6" name="&quot;No&quot; Symbol 5"/>
          <p:cNvSpPr/>
          <p:nvPr/>
        </p:nvSpPr>
        <p:spPr bwMode="auto">
          <a:xfrm>
            <a:off x="4419600" y="1981200"/>
            <a:ext cx="1219200" cy="990600"/>
          </a:xfrm>
          <a:prstGeom prst="noSmoking">
            <a:avLst/>
          </a:prstGeom>
          <a:solidFill>
            <a:srgbClr val="FF0000"/>
          </a:solidFill>
          <a:ln w="57150" cap="flat" cmpd="sng" algn="ctr">
            <a:solidFill>
              <a:srgbClr val="FFF94A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886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590800"/>
            <a:ext cx="6858000" cy="3139321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ú 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ío 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eodoro</a:t>
            </a:r>
          </a:p>
          <a:p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amina 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omo</a:t>
            </a:r>
          </a:p>
          <a:p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edro 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érez</a:t>
            </a:r>
            <a:endParaRPr lang="en-US" sz="1400">
              <a:solidFill>
                <a:srgbClr val="0000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828800" y="7697450"/>
            <a:ext cx="3570208" cy="144655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8800">
                <a:latin typeface="Arial Black"/>
                <a:cs typeface="Arial Black"/>
              </a:rPr>
              <a:t>/</a:t>
            </a:r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p,t,k</a:t>
            </a:r>
            <a:r>
              <a:rPr lang="en-US" sz="8800">
                <a:solidFill>
                  <a:srgbClr val="000000"/>
                </a:solidFill>
                <a:latin typeface="Arial Black"/>
                <a:cs typeface="Arial Black"/>
              </a:rPr>
              <a:t>/</a:t>
            </a:r>
            <a:endParaRPr lang="en-US" sz="880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33017" y="0"/>
            <a:ext cx="6853871" cy="14465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>
                <a:solidFill>
                  <a:schemeClr val="bg1"/>
                </a:solidFill>
                <a:latin typeface="Arial Black"/>
                <a:cs typeface="Arial Black"/>
              </a:rPr>
              <a:t>¡No aspire!</a:t>
            </a:r>
            <a:endParaRPr lang="en-US" sz="8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638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67000" y="4724400"/>
            <a:ext cx="13311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Arial Black"/>
              </a:rPr>
              <a:t>REPASO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171193" y="5314890"/>
            <a:ext cx="22484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Arial Black"/>
              </a:rPr>
              <a:t>REPASO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295" y="7391400"/>
            <a:ext cx="6777172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>
                <a:solidFill>
                  <a:srgbClr val="FFFFFF"/>
                </a:solidFill>
                <a:latin typeface="Arial Black"/>
              </a:rPr>
              <a:t>REPASO</a:t>
            </a:r>
            <a:endParaRPr lang="en-US" sz="8800" dirty="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37209" y="6172200"/>
            <a:ext cx="396819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rgbClr val="FFFFFF"/>
                </a:solidFill>
                <a:latin typeface="Arial Black"/>
              </a:rPr>
              <a:t>REPASO</a:t>
            </a:r>
            <a:endParaRPr lang="en-US" sz="6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362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Content="1"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057400" y="38862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42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ChangeArrowheads="1"/>
          </p:cNvSpPr>
          <p:nvPr/>
        </p:nvSpPr>
        <p:spPr bwMode="auto">
          <a:xfrm>
            <a:off x="35958" y="1595526"/>
            <a:ext cx="6629400" cy="6233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endParaRPr lang="es-ES" sz="3600" b="1">
              <a:solidFill>
                <a:srgbClr val="FF0000"/>
              </a:solidFill>
              <a:latin typeface="Palatino" charset="0"/>
            </a:endParaRPr>
          </a:p>
          <a:p>
            <a:pPr>
              <a:lnSpc>
                <a:spcPct val="110000"/>
              </a:lnSpc>
            </a:pPr>
            <a:r>
              <a:rPr lang="es-ES" sz="80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8000" b="1">
                <a:solidFill>
                  <a:srgbClr val="000000"/>
                </a:solidFill>
                <a:latin typeface="Palatino" charset="0"/>
              </a:rPr>
              <a:t>ídele a </a:t>
            </a:r>
            <a:r>
              <a:rPr lang="es-ES" sz="80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8000" b="1">
                <a:solidFill>
                  <a:srgbClr val="000000"/>
                </a:solidFill>
                <a:latin typeface="Palatino" charset="0"/>
              </a:rPr>
              <a:t>aco un </a:t>
            </a:r>
            <a:r>
              <a:rPr lang="es-ES" sz="80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8000" b="1">
                <a:solidFill>
                  <a:srgbClr val="000000"/>
                </a:solidFill>
                <a:latin typeface="Palatino" charset="0"/>
              </a:rPr>
              <a:t>o</a:t>
            </a:r>
            <a:r>
              <a:rPr lang="es-ES" sz="8000" b="1">
                <a:solidFill>
                  <a:srgbClr val="FF0000"/>
                </a:solidFill>
                <a:latin typeface="Palatino" charset="0"/>
              </a:rPr>
              <a:t>c</a:t>
            </a:r>
            <a:r>
              <a:rPr lang="es-ES" sz="8000" b="1">
                <a:solidFill>
                  <a:srgbClr val="000000"/>
                </a:solidFill>
                <a:latin typeface="Palatino" charset="0"/>
              </a:rPr>
              <a:t>o de </a:t>
            </a:r>
            <a:r>
              <a:rPr lang="es-ES" sz="80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8000" b="1">
                <a:solidFill>
                  <a:srgbClr val="000000"/>
                </a:solidFill>
                <a:latin typeface="Palatino" charset="0"/>
              </a:rPr>
              <a:t>an.</a:t>
            </a:r>
            <a:br>
              <a:rPr lang="es-ES" sz="8000" b="1">
                <a:solidFill>
                  <a:srgbClr val="000000"/>
                </a:solidFill>
                <a:latin typeface="Palatino" charset="0"/>
              </a:rPr>
            </a:br>
            <a:endParaRPr lang="en-US" sz="8000" b="1">
              <a:solidFill>
                <a:srgbClr val="000000"/>
              </a:solidFill>
              <a:latin typeface="Palatin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6858000" cy="144655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8800" b="1" u="sng">
                <a:solidFill>
                  <a:srgbClr val="FFFF00"/>
                </a:solidFill>
                <a:latin typeface="Palatino" charset="0"/>
              </a:rPr>
              <a:t>¡Practique!</a:t>
            </a:r>
            <a:endParaRPr lang="en-US" sz="880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2876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ChangeArrowheads="1"/>
          </p:cNvSpPr>
          <p:nvPr/>
        </p:nvSpPr>
        <p:spPr bwMode="auto">
          <a:xfrm>
            <a:off x="35958" y="1595526"/>
            <a:ext cx="6629400" cy="6167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endParaRPr lang="es-ES" sz="7200" b="1">
              <a:solidFill>
                <a:srgbClr val="FF0000"/>
              </a:solidFill>
              <a:latin typeface="Palatino" charset="0"/>
            </a:endParaRPr>
          </a:p>
          <a:p>
            <a:pPr>
              <a:lnSpc>
                <a:spcPct val="110000"/>
              </a:lnSpc>
            </a:pPr>
            <a:r>
              <a:rPr lang="es-ES" sz="7200" b="1">
                <a:solidFill>
                  <a:srgbClr val="000000"/>
                </a:solidFill>
                <a:latin typeface="Palatino" charset="0"/>
              </a:rPr>
              <a:t>Mi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ío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eodoro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iene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an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os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ipos de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rajes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c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omo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ú.</a:t>
            </a:r>
            <a:endParaRPr lang="en-US" sz="7200" b="1">
              <a:solidFill>
                <a:srgbClr val="000000"/>
              </a:solidFill>
              <a:latin typeface="Palatin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6858000" cy="144655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8800" b="1" u="sng">
                <a:solidFill>
                  <a:srgbClr val="FFFF00"/>
                </a:solidFill>
                <a:latin typeface="Palatino" charset="0"/>
              </a:rPr>
              <a:t>¡Practique!</a:t>
            </a:r>
            <a:endParaRPr lang="en-US" sz="880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06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057400" y="38862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057400" y="53340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4694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810000"/>
            <a:ext cx="6186309" cy="144655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800">
                <a:solidFill>
                  <a:schemeClr val="bg1"/>
                </a:solidFill>
                <a:latin typeface="Arial Black"/>
                <a:cs typeface="Arial Black"/>
              </a:rPr>
              <a:t>rrrrrrrrrrr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17621" y="864981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27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95800" y="6629400"/>
            <a:ext cx="2064237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/rrrrr/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191000" y="1066800"/>
            <a:ext cx="2514600" cy="75438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14300" y="1231900"/>
            <a:ext cx="6362700" cy="4524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600" b="1">
                <a:solidFill>
                  <a:srgbClr val="0000FF"/>
                </a:solidFill>
                <a:latin typeface="Arial Black" charset="0"/>
              </a:rPr>
              <a:t> </a:t>
            </a:r>
            <a:r>
              <a:rPr lang="en-US" sz="3600">
                <a:latin typeface="Arial Black" charset="0"/>
              </a:rPr>
              <a:t>	pe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o 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pe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o </a:t>
            </a:r>
          </a:p>
          <a:p>
            <a:r>
              <a:rPr lang="en-US" sz="3600">
                <a:latin typeface="Arial Black" charset="0"/>
              </a:rPr>
              <a:t>	</a:t>
            </a:r>
          </a:p>
          <a:p>
            <a:r>
              <a:rPr lang="en-US" sz="3600">
                <a:latin typeface="Arial Black" charset="0"/>
              </a:rPr>
              <a:t>	ca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o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ca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o	</a:t>
            </a:r>
          </a:p>
          <a:p>
            <a:r>
              <a:rPr lang="en-US" sz="3600">
                <a:latin typeface="Arial Black" charset="0"/>
              </a:rPr>
              <a:t>	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e	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e 	</a:t>
            </a:r>
          </a:p>
          <a:p>
            <a:r>
              <a:rPr lang="en-US" sz="3600">
                <a:latin typeface="Arial Black" charset="0"/>
              </a:rPr>
              <a:t>	pa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a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pa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a 	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914400" y="1066800"/>
            <a:ext cx="3048000" cy="4114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629400"/>
            <a:ext cx="6858000" cy="144655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8800">
                <a:solidFill>
                  <a:schemeClr val="bg1"/>
                </a:solidFill>
              </a:rPr>
              <a:t>/rrrrrrrrrrrrrrrr/</a:t>
            </a:r>
          </a:p>
        </p:txBody>
      </p:sp>
    </p:spTree>
    <p:extLst>
      <p:ext uri="{BB962C8B-B14F-4D97-AF65-F5344CB8AC3E}">
        <p14:creationId xmlns:p14="http://schemas.microsoft.com/office/powerpoint/2010/main" val="2043646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95800" y="6629400"/>
            <a:ext cx="2064237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/rrrrr/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191000" y="1066800"/>
            <a:ext cx="2514600" cy="75438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81400" y="6629400"/>
            <a:ext cx="3276600" cy="110799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6600">
                <a:solidFill>
                  <a:schemeClr val="bg1"/>
                </a:solidFill>
              </a:rPr>
              <a:t>/rrrrrrrrr/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609600" y="1066800"/>
            <a:ext cx="2514600" cy="7543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381000" y="1231900"/>
            <a:ext cx="6362700" cy="4524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600" b="1">
                <a:solidFill>
                  <a:srgbClr val="0000FF"/>
                </a:solidFill>
                <a:latin typeface="Arial Black" charset="0"/>
              </a:rPr>
              <a:t> </a:t>
            </a:r>
            <a:r>
              <a:rPr lang="en-US" sz="3600">
                <a:latin typeface="Arial Black" charset="0"/>
              </a:rPr>
              <a:t>	pe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o 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pe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o </a:t>
            </a:r>
          </a:p>
          <a:p>
            <a:r>
              <a:rPr lang="en-US" sz="3600">
                <a:latin typeface="Arial Black" charset="0"/>
              </a:rPr>
              <a:t>	</a:t>
            </a:r>
          </a:p>
          <a:p>
            <a:r>
              <a:rPr lang="en-US" sz="3600">
                <a:latin typeface="Arial Black" charset="0"/>
              </a:rPr>
              <a:t>	ca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o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ca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o	</a:t>
            </a:r>
          </a:p>
          <a:p>
            <a:r>
              <a:rPr lang="en-US" sz="3600">
                <a:latin typeface="Arial Black" charset="0"/>
              </a:rPr>
              <a:t>	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e	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e 	</a:t>
            </a:r>
          </a:p>
          <a:p>
            <a:r>
              <a:rPr lang="en-US" sz="3600">
                <a:latin typeface="Arial Black" charset="0"/>
              </a:rPr>
              <a:t>	pa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a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pa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a 	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71600" y="6629400"/>
            <a:ext cx="990600" cy="1107996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/r/</a:t>
            </a:r>
          </a:p>
        </p:txBody>
      </p:sp>
    </p:spTree>
    <p:extLst>
      <p:ext uri="{BB962C8B-B14F-4D97-AF65-F5344CB8AC3E}">
        <p14:creationId xmlns:p14="http://schemas.microsoft.com/office/powerpoint/2010/main" val="3392029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honeycomb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8200" y="457200"/>
            <a:ext cx="53351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amón, tu ca</a:t>
            </a:r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rr</a:t>
            </a:r>
            <a:r>
              <a:rPr lang="en-US" sz="7200">
                <a:latin typeface="Arial Black"/>
                <a:cs typeface="Arial Black"/>
              </a:rPr>
              <a:t>o está muy ca</a:t>
            </a:r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o.</a:t>
            </a:r>
          </a:p>
        </p:txBody>
      </p:sp>
      <p:pic>
        <p:nvPicPr>
          <p:cNvPr id="5" name="Picture 4" descr="Aston-Martin-One-77-very-expensive-c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9190"/>
            <a:ext cx="6858000" cy="419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0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flip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eautiful-girl-driver-1384070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7007" y="4724400"/>
            <a:ext cx="5335193" cy="4524315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ita, tu ca</a:t>
            </a:r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rr</a:t>
            </a:r>
            <a:r>
              <a:rPr lang="en-US" sz="7200">
                <a:latin typeface="Arial Black"/>
                <a:cs typeface="Arial Black"/>
              </a:rPr>
              <a:t>o es muy </a:t>
            </a:r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ápido.</a:t>
            </a:r>
          </a:p>
        </p:txBody>
      </p:sp>
    </p:spTree>
    <p:extLst>
      <p:ext uri="{BB962C8B-B14F-4D97-AF65-F5344CB8AC3E}">
        <p14:creationId xmlns:p14="http://schemas.microsoft.com/office/powerpoint/2010/main" val="376677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flip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33442449A1o4a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160" y="-1"/>
            <a:ext cx="6881160" cy="95250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7007" y="4724400"/>
            <a:ext cx="5335193" cy="5632311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osa es una chic</a:t>
            </a:r>
            <a:r>
              <a:rPr lang="en-US" sz="7200" u="sng">
                <a:solidFill>
                  <a:srgbClr val="0000FF"/>
                </a:solidFill>
                <a:latin typeface="Arial Black"/>
                <a:cs typeface="Arial Black"/>
              </a:rPr>
              <a:t>a</a:t>
            </a:r>
            <a:r>
              <a:rPr lang="en-US" sz="7200">
                <a:latin typeface="Arial Black"/>
                <a:cs typeface="Arial Black"/>
              </a:rPr>
              <a:t> muy  </a:t>
            </a:r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omántic</a:t>
            </a:r>
            <a:r>
              <a:rPr lang="en-US" sz="7200" u="sng">
                <a:solidFill>
                  <a:srgbClr val="0000FF"/>
                </a:solidFill>
                <a:latin typeface="Arial Black"/>
                <a:cs typeface="Arial Black"/>
              </a:rPr>
              <a:t>a</a:t>
            </a:r>
            <a:r>
              <a:rPr lang="en-US" sz="7200">
                <a:latin typeface="Arial Black"/>
                <a:cs typeface="Arial Black"/>
              </a:rPr>
              <a:t>.</a:t>
            </a:r>
          </a:p>
        </p:txBody>
      </p:sp>
      <p:sp>
        <p:nvSpPr>
          <p:cNvPr id="4" name="Oval Callout 3"/>
          <p:cNvSpPr/>
          <p:nvPr/>
        </p:nvSpPr>
        <p:spPr bwMode="auto">
          <a:xfrm>
            <a:off x="4572000" y="2362200"/>
            <a:ext cx="2286000" cy="2819400"/>
          </a:xfrm>
          <a:prstGeom prst="wedgeEllipseCallout">
            <a:avLst>
              <a:gd name="adj1" fmla="val -5112"/>
              <a:gd name="adj2" fmla="val 82047"/>
            </a:avLst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>
                <a:solidFill>
                  <a:srgbClr val="0000FF"/>
                </a:solidFill>
                <a:latin typeface="Arial Black"/>
                <a:cs typeface="Arial Black"/>
              </a:rPr>
              <a:t>¡Ojo!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rgbClr val="0000FF"/>
              </a:solidFill>
              <a:effectLst/>
              <a:latin typeface="Arial Black"/>
              <a:cs typeface="Arial Black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>
                <a:solidFill>
                  <a:srgbClr val="0000FF"/>
                </a:solidFill>
                <a:latin typeface="Arial Black"/>
                <a:cs typeface="Arial Black"/>
              </a:rPr>
              <a:t>schwa</a:t>
            </a:r>
            <a:endParaRPr kumimoji="0" lang="en-US" sz="3200" b="0" i="0" u="none" strike="noStrike" cap="none" normalizeH="0" baseline="0">
              <a:ln>
                <a:noFill/>
              </a:ln>
              <a:solidFill>
                <a:srgbClr val="0000FF"/>
              </a:solidFill>
              <a:effectLst/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75496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flip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600"/>
                            </p:stCondLst>
                            <p:childTnLst>
                              <p:par>
                                <p:cTn id="12" presetID="35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ooth-extraction-gilber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0"/>
            <a:ext cx="6858000" cy="41857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0265" y="304800"/>
            <a:ext cx="661771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>
                <a:latin typeface="Arial Black"/>
                <a:cs typeface="Arial Black"/>
              </a:rPr>
              <a:t>Sacar el</a:t>
            </a:r>
          </a:p>
          <a:p>
            <a:pPr algn="ctr"/>
            <a:r>
              <a:rPr lang="en-US" sz="4000">
                <a:latin typeface="Arial Black"/>
                <a:cs typeface="Arial Black"/>
              </a:rPr>
              <a:t>ACENTO EXTRANJERO</a:t>
            </a:r>
            <a:endParaRPr lang="en-US" sz="40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15809"/>
            <a:ext cx="6858000" cy="2705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9600" y="5943600"/>
            <a:ext cx="6013072" cy="923330"/>
          </a:xfrm>
          <a:prstGeom prst="rect">
            <a:avLst/>
          </a:prstGeom>
          <a:solidFill>
            <a:schemeClr val="bg1"/>
          </a:solidFill>
          <a:ln w="57150" cmpd="sng"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5400" b="1">
                <a:solidFill>
                  <a:srgbClr val="FF0000"/>
                </a:solidFill>
              </a:rPr>
              <a:t>¡Hola, chica bonita!</a:t>
            </a:r>
          </a:p>
        </p:txBody>
      </p:sp>
    </p:spTree>
    <p:extLst>
      <p:ext uri="{BB962C8B-B14F-4D97-AF65-F5344CB8AC3E}">
        <p14:creationId xmlns:p14="http://schemas.microsoft.com/office/powerpoint/2010/main" val="1965793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057400" y="38862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057400" y="53340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322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ChangeArrowheads="1"/>
          </p:cNvSpPr>
          <p:nvPr/>
        </p:nvSpPr>
        <p:spPr bwMode="auto">
          <a:xfrm>
            <a:off x="0" y="1600200"/>
            <a:ext cx="6135815" cy="1569660"/>
          </a:xfrm>
          <a:prstGeom prst="rect">
            <a:avLst/>
          </a:prstGeom>
          <a:solidFill>
            <a:srgbClr val="50FFEA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9600" b="1"/>
              <a:t>E</a:t>
            </a:r>
            <a:r>
              <a:rPr lang="en-US" sz="9600" b="1" u="sng"/>
              <a:t>n</a:t>
            </a:r>
            <a:r>
              <a:rPr lang="en-US" sz="9600" b="1"/>
              <a:t>—</a:t>
            </a:r>
            <a:r>
              <a:rPr lang="en-US" sz="9600" b="1">
                <a:solidFill>
                  <a:srgbClr val="FF2409"/>
                </a:solidFill>
              </a:rPr>
              <a:t>r</a:t>
            </a:r>
            <a:r>
              <a:rPr lang="en-US" sz="9600" b="1"/>
              <a:t>i-que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543562"/>
            <a:ext cx="6858000" cy="166199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u="sng">
                <a:solidFill>
                  <a:srgbClr val="FF0000"/>
                </a:solidFill>
                <a:latin typeface="Arial Black"/>
                <a:cs typeface="Arial Black"/>
              </a:rPr>
              <a:t>Inicial</a:t>
            </a:r>
            <a:r>
              <a:rPr lang="en-US" sz="5400">
                <a:solidFill>
                  <a:srgbClr val="FF0000"/>
                </a:solidFill>
                <a:latin typeface="Arial Black"/>
                <a:cs typeface="Arial Black"/>
              </a:rPr>
              <a:t> de </a:t>
            </a:r>
            <a:r>
              <a:rPr lang="en-US" sz="5400" u="sng">
                <a:solidFill>
                  <a:srgbClr val="FF0000"/>
                </a:solidFill>
                <a:latin typeface="Arial Black"/>
                <a:cs typeface="Arial Black"/>
              </a:rPr>
              <a:t>sílaba</a:t>
            </a:r>
            <a:r>
              <a:rPr lang="en-US" sz="5400">
                <a:solidFill>
                  <a:srgbClr val="FF0000"/>
                </a:solidFill>
                <a:latin typeface="Arial Black"/>
                <a:cs typeface="Arial Black"/>
              </a:rPr>
              <a:t> = </a:t>
            </a:r>
            <a:r>
              <a:rPr lang="en-US" sz="4400">
                <a:solidFill>
                  <a:srgbClr val="FF0000"/>
                </a:solidFill>
                <a:latin typeface="Arial Black"/>
                <a:cs typeface="Arial Black"/>
              </a:rPr>
              <a:t>[rrrrrrrr]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0" y="3505200"/>
            <a:ext cx="6750566" cy="144655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8800" b="1"/>
              <a:t>a</a:t>
            </a:r>
            <a:r>
              <a:rPr lang="en-US" sz="8800" b="1" u="sng"/>
              <a:t>l</a:t>
            </a:r>
            <a:r>
              <a:rPr lang="en-US" sz="8800" b="1"/>
              <a:t>—</a:t>
            </a:r>
            <a:r>
              <a:rPr lang="en-US" sz="8800" b="1">
                <a:solidFill>
                  <a:srgbClr val="FF2409"/>
                </a:solidFill>
              </a:rPr>
              <a:t>r</a:t>
            </a:r>
            <a:r>
              <a:rPr lang="en-US" sz="8800" b="1"/>
              <a:t>e-de-dor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5400" y="5257800"/>
            <a:ext cx="4357082" cy="1569660"/>
          </a:xfrm>
          <a:prstGeom prst="rect">
            <a:avLst/>
          </a:prstGeom>
          <a:solidFill>
            <a:srgbClr val="50FFEA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9600" b="1">
                <a:solidFill>
                  <a:srgbClr val="FF2409"/>
                </a:solidFill>
              </a:rPr>
              <a:t>R</a:t>
            </a:r>
            <a:r>
              <a:rPr lang="en-US" sz="9600" b="1"/>
              <a:t>a-quel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90493" y="7086600"/>
            <a:ext cx="1167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 3x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28600"/>
            <a:ext cx="46214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Después de </a:t>
            </a:r>
            <a:r>
              <a:rPr lang="en-US" sz="3600" b="1"/>
              <a:t>consonante </a:t>
            </a:r>
          </a:p>
          <a:p>
            <a:r>
              <a:rPr lang="en-US" sz="3600"/>
              <a:t>(y/o </a:t>
            </a:r>
            <a:r>
              <a:rPr lang="en-US" sz="3600" b="1"/>
              <a:t>inicio</a:t>
            </a:r>
            <a:r>
              <a:rPr lang="en-US" sz="3600"/>
              <a:t> </a:t>
            </a:r>
            <a:r>
              <a:rPr lang="en-US" sz="3600" b="1"/>
              <a:t>de palabra</a:t>
            </a:r>
            <a:r>
              <a:rPr lang="en-US" sz="36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71940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animBg="1"/>
      <p:bldP spid="7" grpId="0" animBg="1"/>
      <p:bldP spid="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0" y="0"/>
            <a:ext cx="6858000" cy="5576888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CR" sz="7200">
                <a:solidFill>
                  <a:srgbClr val="0000FF"/>
                </a:solidFill>
                <a:latin typeface="Palatino" charset="0"/>
              </a:rPr>
              <a:t> </a:t>
            </a:r>
            <a:r>
              <a:rPr lang="es-CR" sz="7200">
                <a:latin typeface="Palatino" charset="0"/>
              </a:rPr>
              <a:t> 	al</a:t>
            </a:r>
            <a:r>
              <a:rPr lang="es-CR" sz="7200">
                <a:solidFill>
                  <a:srgbClr val="FF0000"/>
                </a:solidFill>
                <a:latin typeface="Palatino" charset="0"/>
              </a:rPr>
              <a:t>—</a:t>
            </a:r>
            <a:r>
              <a:rPr lang="es-CR" sz="7200" u="sng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7200">
                <a:latin typeface="Palatino" charset="0"/>
              </a:rPr>
              <a:t>ededor	</a:t>
            </a:r>
          </a:p>
          <a:p>
            <a:r>
              <a:rPr lang="es-CR" sz="7200">
                <a:latin typeface="Palatino" charset="0"/>
              </a:rPr>
              <a:t>	E</a:t>
            </a:r>
            <a:r>
              <a:rPr lang="es-CR" sz="720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7200" u="sng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7200">
                <a:latin typeface="Palatino" charset="0"/>
              </a:rPr>
              <a:t>ique	</a:t>
            </a:r>
          </a:p>
          <a:p>
            <a:r>
              <a:rPr lang="es-CR" sz="7200">
                <a:latin typeface="Palatino" charset="0"/>
              </a:rPr>
              <a:t>	e</a:t>
            </a:r>
            <a:r>
              <a:rPr lang="es-CR" sz="720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7200" u="sng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7200">
                <a:latin typeface="Palatino" charset="0"/>
              </a:rPr>
              <a:t>iquecer	</a:t>
            </a:r>
          </a:p>
          <a:p>
            <a:r>
              <a:rPr lang="es-CR" sz="7200">
                <a:latin typeface="Palatino" charset="0"/>
              </a:rPr>
              <a:t>	so</a:t>
            </a:r>
            <a:r>
              <a:rPr lang="es-CR" sz="720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7200" u="sng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7200">
                <a:latin typeface="Palatino" charset="0"/>
              </a:rPr>
              <a:t>eír	</a:t>
            </a:r>
          </a:p>
          <a:p>
            <a:r>
              <a:rPr lang="es-CR" sz="7200">
                <a:latin typeface="Palatino" charset="0"/>
              </a:rPr>
              <a:t>	ho</a:t>
            </a:r>
            <a:r>
              <a:rPr lang="es-CR" sz="720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7200" u="sng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7200">
                <a:latin typeface="Palatino" charset="0"/>
              </a:rPr>
              <a:t>a	</a:t>
            </a:r>
            <a:endParaRPr lang="en-US" sz="7200">
              <a:latin typeface="Palatino" charset="0"/>
            </a:endParaRP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253603" y="6324600"/>
            <a:ext cx="6602413" cy="2287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457200" indent="-457200"/>
            <a:r>
              <a:rPr lang="ja-JP" altLang="en-US" sz="4800" b="1">
                <a:latin typeface="Arial"/>
              </a:rPr>
              <a:t>“</a:t>
            </a:r>
            <a:r>
              <a:rPr lang="en-US" sz="4800" b="1"/>
              <a:t>rr múltiple</a:t>
            </a:r>
            <a:r>
              <a:rPr lang="ja-JP" altLang="en-US" sz="4800" b="1">
                <a:latin typeface="Arial"/>
              </a:rPr>
              <a:t>”</a:t>
            </a:r>
            <a:r>
              <a:rPr lang="en-US" sz="4800" b="1"/>
              <a:t> después de</a:t>
            </a:r>
          </a:p>
          <a:p>
            <a:pPr marL="457200" indent="-457200">
              <a:buFont typeface="Times" charset="0"/>
              <a:buAutoNum type="arabicParenR"/>
            </a:pPr>
            <a:r>
              <a:rPr lang="en-US" sz="4800"/>
              <a:t>  consonante</a:t>
            </a:r>
          </a:p>
          <a:p>
            <a:pPr marL="457200" indent="-457200">
              <a:buFont typeface="Times" charset="0"/>
              <a:buAutoNum type="arabicParenR"/>
            </a:pPr>
            <a:r>
              <a:rPr lang="en-US" sz="4800"/>
              <a:t>  sílaba </a:t>
            </a:r>
          </a:p>
        </p:txBody>
      </p:sp>
    </p:spTree>
    <p:extLst>
      <p:ext uri="{BB962C8B-B14F-4D97-AF65-F5344CB8AC3E}">
        <p14:creationId xmlns:p14="http://schemas.microsoft.com/office/powerpoint/2010/main" val="993908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3"/>
          <p:cNvSpPr>
            <a:spLocks noChangeArrowheads="1"/>
          </p:cNvSpPr>
          <p:nvPr/>
        </p:nvSpPr>
        <p:spPr bwMode="auto">
          <a:xfrm>
            <a:off x="-28511" y="5562600"/>
            <a:ext cx="6858000" cy="1938992"/>
          </a:xfrm>
          <a:prstGeom prst="rect">
            <a:avLst/>
          </a:prstGeom>
          <a:solidFill>
            <a:srgbClr val="99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ja-JP" altLang="en-US" sz="6000" b="1">
                <a:latin typeface="Arial"/>
              </a:rPr>
              <a:t>“</a:t>
            </a:r>
            <a:r>
              <a:rPr lang="en-US" sz="6000" b="1"/>
              <a:t>r</a:t>
            </a:r>
            <a:r>
              <a:rPr lang="ja-JP" altLang="en-US" sz="6000" b="1">
                <a:latin typeface="Arial"/>
              </a:rPr>
              <a:t>”</a:t>
            </a:r>
            <a:r>
              <a:rPr lang="en-US" sz="6000" b="1"/>
              <a:t> </a:t>
            </a:r>
            <a:r>
              <a:rPr lang="en-US" sz="6000" b="1" u="sng"/>
              <a:t>final</a:t>
            </a:r>
            <a:r>
              <a:rPr lang="en-US" sz="6000" b="1"/>
              <a:t> de palabra o sílaba</a:t>
            </a: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-32038" y="0"/>
            <a:ext cx="3673602" cy="156966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9600" b="1"/>
              <a:t>habla</a:t>
            </a:r>
            <a:r>
              <a:rPr lang="en-US" sz="9600" b="1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2198" y="1981200"/>
            <a:ext cx="3467616" cy="156966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9600" b="1"/>
              <a:t>come</a:t>
            </a:r>
            <a:r>
              <a:rPr lang="en-US" sz="9600" b="1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3733800"/>
            <a:ext cx="4224233" cy="156966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9600" b="1"/>
              <a:t>tenedo</a:t>
            </a:r>
            <a:r>
              <a:rPr lang="en-US" sz="9600" b="1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620000"/>
            <a:ext cx="6858000" cy="150810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rgbClr val="FF0000"/>
                </a:solidFill>
                <a:latin typeface="Arial Black"/>
                <a:cs typeface="Arial Black"/>
              </a:rPr>
              <a:t>[r] o [rrrr] </a:t>
            </a:r>
            <a:br>
              <a:rPr lang="en-US" sz="6000">
                <a:solidFill>
                  <a:srgbClr val="FF0000"/>
                </a:solidFill>
                <a:latin typeface="Arial Black"/>
                <a:cs typeface="Arial Black"/>
              </a:rPr>
            </a:br>
            <a:r>
              <a:rPr lang="en-US" sz="3200">
                <a:solidFill>
                  <a:schemeClr val="accent2">
                    <a:lumMod val="75000"/>
                  </a:schemeClr>
                </a:solidFill>
                <a:latin typeface="Arial Black"/>
                <a:cs typeface="Arial Black"/>
              </a:rPr>
              <a:t>(¡escoja Usted!)</a:t>
            </a:r>
          </a:p>
        </p:txBody>
      </p:sp>
      <p:pic>
        <p:nvPicPr>
          <p:cNvPr id="3" name="Picture 2" descr="smiley-face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28600"/>
            <a:ext cx="2590800" cy="2590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90493" y="4800600"/>
            <a:ext cx="1167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 3x</a:t>
            </a:r>
          </a:p>
        </p:txBody>
      </p:sp>
    </p:spTree>
    <p:extLst>
      <p:ext uri="{BB962C8B-B14F-4D97-AF65-F5344CB8AC3E}">
        <p14:creationId xmlns:p14="http://schemas.microsoft.com/office/powerpoint/2010/main" val="3211749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ChangeArrowheads="1"/>
          </p:cNvSpPr>
          <p:nvPr/>
        </p:nvSpPr>
        <p:spPr bwMode="auto">
          <a:xfrm>
            <a:off x="-1752600" y="1295400"/>
            <a:ext cx="8686800" cy="679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s-CR" sz="4400" b="1">
                <a:solidFill>
                  <a:srgbClr val="0000FF"/>
                </a:solidFill>
                <a:latin typeface="Palatino" charset="0"/>
              </a:rPr>
              <a:t>	8a.	</a:t>
            </a:r>
            <a:r>
              <a:rPr lang="es-CR" sz="4400" b="1">
                <a:latin typeface="Palatino" charset="0"/>
              </a:rPr>
              <a:t>E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e con e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e ciga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o, …</a:t>
            </a:r>
          </a:p>
          <a:p>
            <a:endParaRPr lang="es-CR" sz="4400" b="1">
              <a:latin typeface="Palatino" charset="0"/>
            </a:endParaRPr>
          </a:p>
          <a:p>
            <a:r>
              <a:rPr lang="es-CR" sz="4400" b="1">
                <a:latin typeface="Palatino" charset="0"/>
              </a:rPr>
              <a:t>	</a:t>
            </a:r>
            <a:r>
              <a:rPr lang="es-CR" sz="4400" b="1">
                <a:solidFill>
                  <a:srgbClr val="0000FF"/>
                </a:solidFill>
                <a:latin typeface="Palatino" charset="0"/>
              </a:rPr>
              <a:t>8b.	</a:t>
            </a:r>
            <a:r>
              <a:rPr lang="es-CR" sz="4400" b="1">
                <a:latin typeface="Palatino" charset="0"/>
              </a:rPr>
              <a:t>e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e con e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e ba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il, …</a:t>
            </a:r>
          </a:p>
          <a:p>
            <a:endParaRPr lang="es-CR" sz="4400" b="1">
              <a:latin typeface="Palatino" charset="0"/>
            </a:endParaRPr>
          </a:p>
          <a:p>
            <a:r>
              <a:rPr lang="es-CR" sz="4400" b="1">
                <a:latin typeface="Palatino" charset="0"/>
              </a:rPr>
              <a:t>	</a:t>
            </a:r>
            <a:r>
              <a:rPr lang="es-CR" sz="4400" b="1">
                <a:solidFill>
                  <a:srgbClr val="0000FF"/>
                </a:solidFill>
                <a:latin typeface="Palatino" charset="0"/>
              </a:rPr>
              <a:t>8c.	</a:t>
            </a:r>
            <a:r>
              <a:rPr lang="es-CR" sz="4400" b="1" u="sng">
                <a:latin typeface="Palatino" charset="0"/>
              </a:rPr>
              <a:t>r</a:t>
            </a:r>
            <a:r>
              <a:rPr lang="es-CR" sz="4400" b="1">
                <a:latin typeface="Palatino" charset="0"/>
              </a:rPr>
              <a:t>ápido co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en los ca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os …</a:t>
            </a:r>
          </a:p>
          <a:p>
            <a:endParaRPr lang="es-CR" sz="4400" b="1">
              <a:latin typeface="Palatino" charset="0"/>
            </a:endParaRPr>
          </a:p>
          <a:p>
            <a:r>
              <a:rPr lang="es-CR" sz="4400" b="1">
                <a:latin typeface="Palatino" charset="0"/>
              </a:rPr>
              <a:t>	</a:t>
            </a:r>
            <a:r>
              <a:rPr lang="es-CR" sz="4400" b="1">
                <a:solidFill>
                  <a:srgbClr val="0000FF"/>
                </a:solidFill>
                <a:latin typeface="Palatino" charset="0"/>
              </a:rPr>
              <a:t>8d.	</a:t>
            </a:r>
            <a:r>
              <a:rPr lang="es-CR" sz="4400" b="1">
                <a:latin typeface="Palatino" charset="0"/>
              </a:rPr>
              <a:t>ca</a:t>
            </a:r>
            <a:r>
              <a:rPr lang="es-CR" sz="4400" b="1" u="sng">
                <a:latin typeface="Palatino" charset="0"/>
              </a:rPr>
              <a:t>r</a:t>
            </a:r>
            <a:r>
              <a:rPr lang="es-CR" sz="4400" b="1">
                <a:latin typeface="Palatino" charset="0"/>
              </a:rPr>
              <a:t>gados de azúca</a:t>
            </a:r>
            <a:r>
              <a:rPr lang="es-CR" sz="4400" b="1" u="sng">
                <a:latin typeface="Palatino" charset="0"/>
              </a:rPr>
              <a:t>r</a:t>
            </a:r>
            <a:r>
              <a:rPr lang="es-CR" sz="4400" b="1">
                <a:latin typeface="Palatino" charset="0"/>
              </a:rPr>
              <a:t> …</a:t>
            </a:r>
          </a:p>
          <a:p>
            <a:endParaRPr lang="es-CR" sz="4400" b="1">
              <a:latin typeface="Palatino" charset="0"/>
            </a:endParaRPr>
          </a:p>
          <a:p>
            <a:r>
              <a:rPr lang="es-CR" sz="4400" b="1">
                <a:latin typeface="Palatino" charset="0"/>
              </a:rPr>
              <a:t>	</a:t>
            </a:r>
            <a:r>
              <a:rPr lang="es-CR" sz="4400" b="1">
                <a:solidFill>
                  <a:srgbClr val="0000FF"/>
                </a:solidFill>
                <a:latin typeface="Palatino" charset="0"/>
              </a:rPr>
              <a:t>8e.	</a:t>
            </a:r>
            <a:r>
              <a:rPr lang="es-CR" sz="4400" b="1">
                <a:latin typeface="Palatino" charset="0"/>
              </a:rPr>
              <a:t>del fe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oca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il.</a:t>
            </a:r>
          </a:p>
          <a:p>
            <a:endParaRPr lang="en-US" sz="4400" b="1"/>
          </a:p>
        </p:txBody>
      </p:sp>
    </p:spTree>
    <p:extLst>
      <p:ext uri="{BB962C8B-B14F-4D97-AF65-F5344CB8AC3E}">
        <p14:creationId xmlns:p14="http://schemas.microsoft.com/office/powerpoint/2010/main" val="3925249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057400" y="38862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057400" y="53340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1659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6119813" y="8169275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30723" name="Rectangle 3"/>
          <p:cNvSpPr>
            <a:spLocks noChangeArrowheads="1"/>
          </p:cNvSpPr>
          <p:nvPr/>
        </p:nvSpPr>
        <p:spPr bwMode="auto">
          <a:xfrm>
            <a:off x="6134100" y="81137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30724" name="Text Box 4"/>
          <p:cNvSpPr txBox="1">
            <a:spLocks noChangeArrowheads="1"/>
          </p:cNvSpPr>
          <p:nvPr/>
        </p:nvSpPr>
        <p:spPr bwMode="auto">
          <a:xfrm>
            <a:off x="0" y="0"/>
            <a:ext cx="6858000" cy="7278916"/>
          </a:xfrm>
          <a:prstGeom prst="rect">
            <a:avLst/>
          </a:prstGeom>
          <a:solidFill>
            <a:schemeClr val="tx2"/>
          </a:solidFill>
          <a:ln w="127000">
            <a:solidFill>
              <a:srgbClr val="FF830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>
              <a:solidFill>
                <a:srgbClr val="000000"/>
              </a:solidFill>
              <a:latin typeface="Arial Black"/>
            </a:endParaRPr>
          </a:p>
          <a:p>
            <a:pPr algn="ctr"/>
            <a:r>
              <a:rPr lang="en-US">
                <a:solidFill>
                  <a:srgbClr val="000000"/>
                </a:solidFill>
                <a:latin typeface="Arial Black"/>
              </a:rPr>
              <a:t> </a:t>
            </a:r>
            <a:r>
              <a:rPr lang="en-US" sz="4000">
                <a:solidFill>
                  <a:srgbClr val="11C8FF"/>
                </a:solidFill>
                <a:latin typeface="Arial Black"/>
              </a:rPr>
              <a:t> </a:t>
            </a:r>
          </a:p>
          <a:p>
            <a:pPr algn="ctr"/>
            <a:r>
              <a:rPr lang="en-US" sz="6000">
                <a:solidFill>
                  <a:schemeClr val="accent1"/>
                </a:solidFill>
                <a:latin typeface="Arial Black"/>
              </a:rPr>
              <a:t>Enemigo #4 …</a:t>
            </a:r>
            <a:endParaRPr lang="en-US" sz="5400">
              <a:solidFill>
                <a:srgbClr val="EF1F1D"/>
              </a:solidFill>
              <a:latin typeface="Arial Black"/>
            </a:endParaRPr>
          </a:p>
          <a:p>
            <a:pPr algn="ctr"/>
            <a:endParaRPr lang="en-US" sz="5400">
              <a:solidFill>
                <a:srgbClr val="EF1F1D"/>
              </a:solidFill>
              <a:latin typeface="Arial Black"/>
            </a:endParaRPr>
          </a:p>
          <a:p>
            <a:pPr algn="ctr"/>
            <a:endParaRPr lang="en-US" sz="8800">
              <a:solidFill>
                <a:srgbClr val="EF1F1D"/>
              </a:solidFill>
              <a:latin typeface="Arial Black"/>
            </a:endParaRPr>
          </a:p>
          <a:p>
            <a:pPr algn="ctr"/>
            <a:r>
              <a:rPr lang="en-US" sz="4000">
                <a:solidFill>
                  <a:srgbClr val="11C8FF"/>
                </a:solidFill>
                <a:latin typeface="Arial Black"/>
              </a:rPr>
              <a:t> </a:t>
            </a:r>
            <a:br>
              <a:rPr lang="en-US" sz="4000">
                <a:solidFill>
                  <a:srgbClr val="11C8FF"/>
                </a:solidFill>
                <a:latin typeface="Arial Black"/>
              </a:rPr>
            </a:br>
            <a:endParaRPr lang="en-US" sz="48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1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500">
              <a:solidFill>
                <a:srgbClr val="000000"/>
              </a:solidFill>
              <a:latin typeface="Arial Black"/>
            </a:endParaRPr>
          </a:p>
        </p:txBody>
      </p:sp>
      <p:sp>
        <p:nvSpPr>
          <p:cNvPr id="30725" name="Rectangle 5"/>
          <p:cNvSpPr>
            <a:spLocks noChangeArrowheads="1"/>
          </p:cNvSpPr>
          <p:nvPr/>
        </p:nvSpPr>
        <p:spPr bwMode="auto">
          <a:xfrm>
            <a:off x="0" y="8085138"/>
            <a:ext cx="6858000" cy="1058862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5400">
                <a:solidFill>
                  <a:srgbClr val="2C00FB"/>
                </a:solidFill>
                <a:latin typeface="Arial Black" charset="0"/>
              </a:rPr>
              <a:t>Encadenamiento</a:t>
            </a:r>
          </a:p>
        </p:txBody>
      </p:sp>
      <p:pic>
        <p:nvPicPr>
          <p:cNvPr id="30726" name="Picture 6" descr=" eyes5.gif                                                      00022822Macintosh HD                   BD4FD42A: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038" y="2590800"/>
            <a:ext cx="3209925" cy="241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27" name="Rectangle 7"/>
          <p:cNvSpPr>
            <a:spLocks noChangeArrowheads="1"/>
          </p:cNvSpPr>
          <p:nvPr/>
        </p:nvSpPr>
        <p:spPr bwMode="auto">
          <a:xfrm>
            <a:off x="1562100" y="5257800"/>
            <a:ext cx="3848100" cy="1438275"/>
          </a:xfrm>
          <a:prstGeom prst="rect">
            <a:avLst/>
          </a:prstGeom>
          <a:solidFill>
            <a:srgbClr val="0FFCFF"/>
          </a:solidFill>
          <a:ln w="57150">
            <a:solidFill>
              <a:srgbClr val="2C00FB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2C00FB"/>
                </a:solidFill>
                <a:latin typeface="Arial Black" charset="0"/>
              </a:rPr>
              <a:t>E-</a:t>
            </a:r>
            <a:r>
              <a:rPr lang="en-US" sz="7200">
                <a:solidFill>
                  <a:srgbClr val="FF0000"/>
                </a:solidFill>
                <a:latin typeface="Arial Black" charset="0"/>
              </a:rPr>
              <a:t>l</a:t>
            </a:r>
            <a:r>
              <a:rPr lang="en-US" sz="7200">
                <a:solidFill>
                  <a:srgbClr val="2C00FB"/>
                </a:solidFill>
                <a:latin typeface="Arial Black" charset="0"/>
              </a:rPr>
              <a:t>o-tro</a:t>
            </a:r>
            <a:endParaRPr lang="en-US" sz="7200">
              <a:solidFill>
                <a:srgbClr val="EF1F1D"/>
              </a:solidFill>
              <a:latin typeface="SILDoulos IPA93" charset="0"/>
            </a:endParaRPr>
          </a:p>
        </p:txBody>
      </p:sp>
      <p:sp>
        <p:nvSpPr>
          <p:cNvPr id="30728" name="AutoShape 8"/>
          <p:cNvSpPr>
            <a:spLocks noChangeArrowheads="1"/>
          </p:cNvSpPr>
          <p:nvPr/>
        </p:nvSpPr>
        <p:spPr bwMode="auto">
          <a:xfrm>
            <a:off x="2438400" y="6400800"/>
            <a:ext cx="762000" cy="1219200"/>
          </a:xfrm>
          <a:prstGeom prst="upArrow">
            <a:avLst>
              <a:gd name="adj1" fmla="val 50000"/>
              <a:gd name="adj2" fmla="val 40000"/>
            </a:avLst>
          </a:prstGeom>
          <a:solidFill>
            <a:srgbClr val="FF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17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30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30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5" grpId="0" animBg="1" autoUpdateAnimBg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5505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8132" y="3962400"/>
            <a:ext cx="682023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>
                <a:solidFill>
                  <a:srgbClr val="0000FF"/>
                </a:solidFill>
              </a:rPr>
              <a:t>un </a:t>
            </a:r>
            <a:r>
              <a:rPr lang="en-US" sz="13800">
                <a:solidFill>
                  <a:srgbClr val="FF0000"/>
                </a:solidFill>
              </a:rPr>
              <a:t>a</a:t>
            </a:r>
            <a:r>
              <a:rPr lang="en-US" sz="13800"/>
              <a:t>migo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038" y="6553200"/>
            <a:ext cx="6782961" cy="186204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500" b="1">
                <a:solidFill>
                  <a:srgbClr val="0000FF"/>
                </a:solidFill>
              </a:rPr>
              <a:t>u</a:t>
            </a:r>
            <a:r>
              <a:rPr lang="en-US" sz="11500" b="1"/>
              <a:t>-</a:t>
            </a:r>
            <a:r>
              <a:rPr lang="en-US" sz="11500" b="1">
                <a:solidFill>
                  <a:srgbClr val="FF0000"/>
                </a:solidFill>
              </a:rPr>
              <a:t>na</a:t>
            </a:r>
            <a:r>
              <a:rPr lang="en-US" sz="11500"/>
              <a:t>-migo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70605" y="6096000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3660937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5505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8132" y="3962400"/>
            <a:ext cx="632768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>
                <a:solidFill>
                  <a:srgbClr val="0000FF"/>
                </a:solidFill>
              </a:rPr>
              <a:t>el </a:t>
            </a:r>
            <a:r>
              <a:rPr lang="en-US" sz="13800">
                <a:solidFill>
                  <a:srgbClr val="FF0000"/>
                </a:solidFill>
              </a:rPr>
              <a:t>a</a:t>
            </a:r>
            <a:r>
              <a:rPr lang="en-US" sz="13800"/>
              <a:t>migo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038" y="6553200"/>
            <a:ext cx="6782961" cy="186204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500" b="1">
                <a:solidFill>
                  <a:srgbClr val="0000FF"/>
                </a:solidFill>
              </a:rPr>
              <a:t>e</a:t>
            </a:r>
            <a:r>
              <a:rPr lang="en-US" sz="11500" b="1"/>
              <a:t>-</a:t>
            </a:r>
            <a:r>
              <a:rPr lang="en-US" sz="11500" b="1">
                <a:solidFill>
                  <a:srgbClr val="FF0000"/>
                </a:solidFill>
              </a:rPr>
              <a:t>la</a:t>
            </a:r>
            <a:r>
              <a:rPr lang="en-US" sz="11500"/>
              <a:t>-migo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70605" y="6096000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3056738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5505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7301" y="3962400"/>
            <a:ext cx="653449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>
                <a:solidFill>
                  <a:srgbClr val="0000FF"/>
                </a:solidFill>
              </a:rPr>
              <a:t>tus </a:t>
            </a:r>
            <a:r>
              <a:rPr lang="en-US" sz="11500">
                <a:solidFill>
                  <a:srgbClr val="FF0000"/>
                </a:solidFill>
              </a:rPr>
              <a:t>a</a:t>
            </a:r>
            <a:r>
              <a:rPr lang="en-US" sz="11500"/>
              <a:t>migos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553200"/>
            <a:ext cx="6857999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600" b="1">
                <a:solidFill>
                  <a:srgbClr val="0000FF"/>
                </a:solidFill>
              </a:rPr>
              <a:t>tu</a:t>
            </a:r>
            <a:r>
              <a:rPr lang="en-US" sz="9600" b="1"/>
              <a:t>-</a:t>
            </a:r>
            <a:r>
              <a:rPr lang="en-US" sz="9600" b="1">
                <a:solidFill>
                  <a:srgbClr val="FF0000"/>
                </a:solidFill>
              </a:rPr>
              <a:t>sa</a:t>
            </a:r>
            <a:r>
              <a:rPr lang="en-US" sz="9600"/>
              <a:t>-migos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70605" y="6096000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537218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0"/>
            <a:ext cx="6858000" cy="9144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1316182" y="6557818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1" name="Picture 10" descr="schw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855" y="-76200"/>
            <a:ext cx="2399145" cy="2399145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0" y="3886200"/>
            <a:ext cx="6857334" cy="2308324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7200">
                <a:solidFill>
                  <a:srgbClr val="FF0000"/>
                </a:solidFill>
                <a:latin typeface="Arial Black" charset="0"/>
              </a:rPr>
              <a:t>A</a:t>
            </a:r>
            <a:r>
              <a:rPr lang="en-US" sz="7200">
                <a:latin typeface="Arial Black" charset="0"/>
              </a:rPr>
              <a:t>nit</a:t>
            </a:r>
            <a:r>
              <a:rPr lang="en-US" sz="7200">
                <a:solidFill>
                  <a:srgbClr val="FF0000"/>
                </a:solidFill>
                <a:latin typeface="Arial Black" charset="0"/>
              </a:rPr>
              <a:t>a</a:t>
            </a:r>
            <a:r>
              <a:rPr lang="en-US" sz="7200">
                <a:latin typeface="Arial Black" charset="0"/>
              </a:rPr>
              <a:t> es un</a:t>
            </a:r>
            <a:r>
              <a:rPr lang="en-US" sz="7200">
                <a:solidFill>
                  <a:srgbClr val="FF0000"/>
                </a:solidFill>
                <a:latin typeface="Arial Black" charset="0"/>
              </a:rPr>
              <a:t>a</a:t>
            </a:r>
            <a:r>
              <a:rPr lang="en-US" sz="7200">
                <a:latin typeface="Arial Black" charset="0"/>
              </a:rPr>
              <a:t> </a:t>
            </a:r>
          </a:p>
          <a:p>
            <a:pPr algn="ctr"/>
            <a:r>
              <a:rPr lang="en-US" sz="7200">
                <a:latin typeface="Arial Black" charset="0"/>
              </a:rPr>
              <a:t>chic</a:t>
            </a:r>
            <a:r>
              <a:rPr lang="en-US" sz="7200">
                <a:solidFill>
                  <a:srgbClr val="FF0000"/>
                </a:solidFill>
                <a:latin typeface="Arial Black" charset="0"/>
              </a:rPr>
              <a:t>a</a:t>
            </a:r>
            <a:r>
              <a:rPr lang="en-US" sz="7200">
                <a:latin typeface="Arial Black" charset="0"/>
              </a:rPr>
              <a:t> bonit</a:t>
            </a:r>
            <a:r>
              <a:rPr lang="en-US" sz="7200">
                <a:solidFill>
                  <a:srgbClr val="FF0000"/>
                </a:solidFill>
                <a:latin typeface="Arial Black" charset="0"/>
              </a:rPr>
              <a:t>a</a:t>
            </a:r>
            <a:r>
              <a:rPr lang="en-US" sz="7200">
                <a:latin typeface="Arial Black" charset="0"/>
              </a:rPr>
              <a:t>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72200"/>
            <a:ext cx="277010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español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4800" y="304800"/>
            <a:ext cx="418102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Arial Black"/>
                <a:cs typeface="Arial Black"/>
              </a:rPr>
              <a:t>¡Evite </a:t>
            </a:r>
          </a:p>
          <a:p>
            <a:r>
              <a:rPr lang="en-US" sz="6000">
                <a:solidFill>
                  <a:schemeClr val="bg1"/>
                </a:solidFill>
                <a:latin typeface="Arial Black"/>
                <a:cs typeface="Arial Black"/>
              </a:rPr>
              <a:t>la schwa!</a:t>
            </a:r>
          </a:p>
        </p:txBody>
      </p:sp>
    </p:spTree>
    <p:extLst>
      <p:ext uri="{BB962C8B-B14F-4D97-AF65-F5344CB8AC3E}">
        <p14:creationId xmlns:p14="http://schemas.microsoft.com/office/powerpoint/2010/main" val="2285439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5505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7301" y="3962400"/>
            <a:ext cx="669868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>
                <a:solidFill>
                  <a:srgbClr val="0000FF"/>
                </a:solidFill>
              </a:rPr>
              <a:t>sus </a:t>
            </a:r>
            <a:r>
              <a:rPr lang="en-US" sz="11500">
                <a:solidFill>
                  <a:srgbClr val="FF0000"/>
                </a:solidFill>
              </a:rPr>
              <a:t>a</a:t>
            </a:r>
            <a:r>
              <a:rPr lang="en-US" sz="11500"/>
              <a:t>migos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553200"/>
            <a:ext cx="6857999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600" b="1">
                <a:solidFill>
                  <a:srgbClr val="0000FF"/>
                </a:solidFill>
              </a:rPr>
              <a:t>su</a:t>
            </a:r>
            <a:r>
              <a:rPr lang="en-US" sz="9600" b="1"/>
              <a:t>-</a:t>
            </a:r>
            <a:r>
              <a:rPr lang="en-US" sz="9600" b="1">
                <a:solidFill>
                  <a:srgbClr val="FF0000"/>
                </a:solidFill>
              </a:rPr>
              <a:t>sa</a:t>
            </a:r>
            <a:r>
              <a:rPr lang="en-US" sz="9600"/>
              <a:t>-migos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70605" y="6096000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4145564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5505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7301" y="3962400"/>
            <a:ext cx="653449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>
                <a:solidFill>
                  <a:srgbClr val="0000FF"/>
                </a:solidFill>
              </a:rPr>
              <a:t>los </a:t>
            </a:r>
            <a:r>
              <a:rPr lang="en-US" sz="11500">
                <a:solidFill>
                  <a:srgbClr val="FF0000"/>
                </a:solidFill>
              </a:rPr>
              <a:t>a</a:t>
            </a:r>
            <a:r>
              <a:rPr lang="en-US" sz="11500"/>
              <a:t>migos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553200"/>
            <a:ext cx="6857999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600" b="1">
                <a:solidFill>
                  <a:srgbClr val="0000FF"/>
                </a:solidFill>
              </a:rPr>
              <a:t>lo</a:t>
            </a:r>
            <a:r>
              <a:rPr lang="en-US" sz="9600" b="1"/>
              <a:t>-</a:t>
            </a:r>
            <a:r>
              <a:rPr lang="en-US" sz="9600" b="1">
                <a:solidFill>
                  <a:srgbClr val="FF0000"/>
                </a:solidFill>
              </a:rPr>
              <a:t>sa</a:t>
            </a:r>
            <a:r>
              <a:rPr lang="en-US" sz="9600"/>
              <a:t>-migos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70605" y="6096000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872265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 Box 2"/>
          <p:cNvSpPr txBox="1">
            <a:spLocks noChangeArrowheads="1"/>
          </p:cNvSpPr>
          <p:nvPr/>
        </p:nvSpPr>
        <p:spPr bwMode="auto">
          <a:xfrm>
            <a:off x="0" y="0"/>
            <a:ext cx="6858000" cy="4614863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7200">
                <a:solidFill>
                  <a:schemeClr val="bg1"/>
                </a:solidFill>
                <a:latin typeface="Arial Black" charset="0"/>
              </a:rPr>
              <a:t>Encadena-</a:t>
            </a:r>
          </a:p>
          <a:p>
            <a:pPr algn="ctr">
              <a:spcBef>
                <a:spcPct val="50000"/>
              </a:spcBef>
            </a:pPr>
            <a:r>
              <a:rPr lang="en-US" sz="7200">
                <a:solidFill>
                  <a:schemeClr val="bg1"/>
                </a:solidFill>
                <a:latin typeface="Arial Black" charset="0"/>
              </a:rPr>
              <a:t>miento</a:t>
            </a:r>
          </a:p>
          <a:p>
            <a:pPr algn="ctr">
              <a:spcBef>
                <a:spcPct val="50000"/>
              </a:spcBef>
            </a:pPr>
            <a:endParaRPr lang="en-US" sz="4800">
              <a:solidFill>
                <a:srgbClr val="000000"/>
              </a:solidFill>
              <a:latin typeface="Arial Black" charset="0"/>
            </a:endParaRPr>
          </a:p>
        </p:txBody>
      </p:sp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4953000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2895600" y="7315200"/>
            <a:ext cx="131286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/>
              <a:t>cadena</a:t>
            </a:r>
          </a:p>
        </p:txBody>
      </p:sp>
      <p:sp>
        <p:nvSpPr>
          <p:cNvPr id="33797" name="Rectangle 5"/>
          <p:cNvSpPr>
            <a:spLocks noChangeArrowheads="1"/>
          </p:cNvSpPr>
          <p:nvPr/>
        </p:nvSpPr>
        <p:spPr bwMode="auto">
          <a:xfrm>
            <a:off x="838200" y="3276600"/>
            <a:ext cx="184666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FFFF00"/>
                </a:solidFill>
                <a:latin typeface="Arial Black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1875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5437188" y="8686800"/>
            <a:ext cx="1431925" cy="466725"/>
          </a:xfrm>
          <a:prstGeom prst="rect">
            <a:avLst/>
          </a:prstGeom>
          <a:noFill/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Clave --&gt; 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381000" y="1828800"/>
            <a:ext cx="604996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600">
                <a:latin typeface="Arial Black" charset="0"/>
              </a:rPr>
              <a:t>Es de gran importancia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04800" y="3505200"/>
            <a:ext cx="6553200" cy="646331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3600">
                <a:latin typeface="Arial Black" charset="0"/>
              </a:rPr>
              <a:t>Es de gra—</a:t>
            </a:r>
            <a:r>
              <a:rPr lang="en-US" sz="3600">
                <a:solidFill>
                  <a:srgbClr val="FF0000"/>
                </a:solidFill>
                <a:latin typeface="Arial Black" charset="0"/>
              </a:rPr>
              <a:t>n i</a:t>
            </a:r>
            <a:r>
              <a:rPr lang="en-US" sz="3600">
                <a:latin typeface="Arial Black" charset="0"/>
              </a:rPr>
              <a:t>mportancia</a:t>
            </a:r>
          </a:p>
        </p:txBody>
      </p:sp>
      <p:sp>
        <p:nvSpPr>
          <p:cNvPr id="2" name="Up Arrow 1"/>
          <p:cNvSpPr/>
          <p:nvPr/>
        </p:nvSpPr>
        <p:spPr bwMode="auto">
          <a:xfrm>
            <a:off x="2667000" y="4648200"/>
            <a:ext cx="1752600" cy="2362200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29200" y="26670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3636380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5437188" y="8686800"/>
            <a:ext cx="1431925" cy="466725"/>
          </a:xfrm>
          <a:prstGeom prst="rect">
            <a:avLst/>
          </a:prstGeom>
          <a:noFill/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Clave --&gt; 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381000" y="1828800"/>
            <a:ext cx="604996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600">
                <a:latin typeface="Arial Black" charset="0"/>
              </a:rPr>
              <a:t>¿Has ido a Proctor?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04800" y="3505200"/>
            <a:ext cx="6553200" cy="646331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3600">
                <a:latin typeface="Arial Black" charset="0"/>
              </a:rPr>
              <a:t>¿Ha—</a:t>
            </a:r>
            <a:r>
              <a:rPr lang="en-US" sz="3600">
                <a:solidFill>
                  <a:srgbClr val="FF0000"/>
                </a:solidFill>
                <a:latin typeface="Arial Black" charset="0"/>
              </a:rPr>
              <a:t>s i</a:t>
            </a:r>
            <a:r>
              <a:rPr lang="en-US" sz="3600">
                <a:latin typeface="Arial Black" charset="0"/>
              </a:rPr>
              <a:t>do a Proctor?</a:t>
            </a:r>
          </a:p>
        </p:txBody>
      </p:sp>
      <p:sp>
        <p:nvSpPr>
          <p:cNvPr id="2" name="Up Arrow 1"/>
          <p:cNvSpPr/>
          <p:nvPr/>
        </p:nvSpPr>
        <p:spPr bwMode="auto">
          <a:xfrm>
            <a:off x="1219200" y="4343400"/>
            <a:ext cx="1752600" cy="2362200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29200" y="26670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3743788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5437188" y="8686800"/>
            <a:ext cx="1431925" cy="466725"/>
          </a:xfrm>
          <a:prstGeom prst="rect">
            <a:avLst/>
          </a:prstGeom>
          <a:noFill/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Clave --&gt; 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381000" y="1828800"/>
            <a:ext cx="604996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600">
                <a:latin typeface="Arial Black" charset="0"/>
              </a:rPr>
              <a:t>¡Ven a vernos ahora!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04800" y="3505200"/>
            <a:ext cx="6553200" cy="584776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3200">
                <a:latin typeface="Arial Black" charset="0"/>
              </a:rPr>
              <a:t>¡Ve—</a:t>
            </a:r>
            <a:r>
              <a:rPr lang="en-US" sz="3200">
                <a:solidFill>
                  <a:srgbClr val="FF0000"/>
                </a:solidFill>
                <a:latin typeface="Arial Black" charset="0"/>
              </a:rPr>
              <a:t>n a </a:t>
            </a:r>
            <a:r>
              <a:rPr lang="en-US" sz="3200">
                <a:latin typeface="Arial Black" charset="0"/>
              </a:rPr>
              <a:t>verno —</a:t>
            </a:r>
            <a:r>
              <a:rPr lang="en-US" sz="3200">
                <a:solidFill>
                  <a:srgbClr val="FF0000"/>
                </a:solidFill>
                <a:latin typeface="Arial Black" charset="0"/>
              </a:rPr>
              <a:t>sa</a:t>
            </a:r>
            <a:r>
              <a:rPr lang="en-US" sz="3200">
                <a:latin typeface="Arial Black" charset="0"/>
              </a:rPr>
              <a:t> —hora!</a:t>
            </a:r>
          </a:p>
        </p:txBody>
      </p:sp>
      <p:sp>
        <p:nvSpPr>
          <p:cNvPr id="2" name="Up Arrow 1"/>
          <p:cNvSpPr/>
          <p:nvPr/>
        </p:nvSpPr>
        <p:spPr bwMode="auto">
          <a:xfrm>
            <a:off x="1143000" y="4267200"/>
            <a:ext cx="1752600" cy="2362200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29200" y="26670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  <p:sp>
        <p:nvSpPr>
          <p:cNvPr id="8" name="Up Arrow 7"/>
          <p:cNvSpPr/>
          <p:nvPr/>
        </p:nvSpPr>
        <p:spPr bwMode="auto">
          <a:xfrm>
            <a:off x="3581400" y="4191000"/>
            <a:ext cx="1752600" cy="2362200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434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5437188" y="8686800"/>
            <a:ext cx="1431925" cy="466725"/>
          </a:xfrm>
          <a:prstGeom prst="rect">
            <a:avLst/>
          </a:prstGeom>
          <a:noFill/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Clave --&gt; 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381000" y="1828800"/>
            <a:ext cx="6477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3600">
                <a:latin typeface="Arial Black" charset="0"/>
              </a:rPr>
              <a:t>¡Ellos entendieron todo!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04800" y="3505200"/>
            <a:ext cx="6553200" cy="584776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3200">
                <a:latin typeface="Arial Black" charset="0"/>
              </a:rPr>
              <a:t>¡Ello—</a:t>
            </a:r>
            <a:r>
              <a:rPr lang="en-US" sz="3200">
                <a:solidFill>
                  <a:srgbClr val="FF0000"/>
                </a:solidFill>
                <a:latin typeface="Arial Black" charset="0"/>
              </a:rPr>
              <a:t>s e </a:t>
            </a:r>
            <a:r>
              <a:rPr lang="en-US" sz="3200">
                <a:latin typeface="Arial Black" charset="0"/>
              </a:rPr>
              <a:t>ntendieron todo!</a:t>
            </a:r>
          </a:p>
        </p:txBody>
      </p:sp>
      <p:sp>
        <p:nvSpPr>
          <p:cNvPr id="2" name="Up Arrow 1"/>
          <p:cNvSpPr/>
          <p:nvPr/>
        </p:nvSpPr>
        <p:spPr bwMode="auto">
          <a:xfrm>
            <a:off x="1295400" y="4267200"/>
            <a:ext cx="1752600" cy="2362200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29200" y="26670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1825207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0" y="1828800"/>
            <a:ext cx="6858000" cy="3139321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6600">
                <a:latin typeface="Arial Black" charset="0"/>
              </a:rPr>
              <a:t>So</a:t>
            </a:r>
            <a:r>
              <a:rPr lang="en-US" sz="6600">
                <a:solidFill>
                  <a:srgbClr val="FF0000"/>
                </a:solidFill>
                <a:latin typeface="Arial Black" charset="0"/>
              </a:rPr>
              <a:t>n u</a:t>
            </a:r>
            <a:r>
              <a:rPr lang="en-US" sz="6600">
                <a:latin typeface="Arial Black" charset="0"/>
              </a:rPr>
              <a:t>no</a:t>
            </a:r>
            <a:r>
              <a:rPr lang="en-US" sz="6600">
                <a:solidFill>
                  <a:srgbClr val="FF0000"/>
                </a:solidFill>
                <a:latin typeface="Arial Black" charset="0"/>
              </a:rPr>
              <a:t>s e</a:t>
            </a:r>
            <a:r>
              <a:rPr lang="en-US" sz="6600">
                <a:latin typeface="Arial Black" charset="0"/>
              </a:rPr>
              <a:t>studiante</a:t>
            </a:r>
            <a:r>
              <a:rPr lang="en-US" sz="6600">
                <a:solidFill>
                  <a:srgbClr val="FF0000"/>
                </a:solidFill>
                <a:latin typeface="Arial Black" charset="0"/>
              </a:rPr>
              <a:t>s a</a:t>
            </a:r>
            <a:r>
              <a:rPr lang="en-US" sz="6600">
                <a:latin typeface="Arial Black" charset="0"/>
              </a:rPr>
              <a:t>trevidos.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40027" y="13716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4084983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0" y="1828800"/>
            <a:ext cx="6858000" cy="2123658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6600">
                <a:latin typeface="Arial Black" charset="0"/>
              </a:rPr>
              <a:t>¿Cómo está</a:t>
            </a:r>
            <a:r>
              <a:rPr lang="en-US" sz="6600">
                <a:solidFill>
                  <a:srgbClr val="FF0000"/>
                </a:solidFill>
                <a:latin typeface="Arial Black" charset="0"/>
              </a:rPr>
              <a:t>n</a:t>
            </a:r>
          </a:p>
          <a:p>
            <a:r>
              <a:rPr lang="en-US" sz="6600">
                <a:solidFill>
                  <a:srgbClr val="FF0000"/>
                </a:solidFill>
                <a:latin typeface="Arial Black" charset="0"/>
              </a:rPr>
              <a:t>u</a:t>
            </a:r>
            <a:r>
              <a:rPr lang="en-US" sz="6600">
                <a:latin typeface="Arial Black" charset="0"/>
              </a:rPr>
              <a:t>stedes?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40027" y="13716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525831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057400" y="38862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057400" y="53340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358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905000" y="3962400"/>
            <a:ext cx="3200400" cy="6096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614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 Box 2"/>
          <p:cNvSpPr txBox="1">
            <a:spLocks noChangeArrowheads="1"/>
          </p:cNvSpPr>
          <p:nvPr/>
        </p:nvSpPr>
        <p:spPr bwMode="auto">
          <a:xfrm>
            <a:off x="0" y="0"/>
            <a:ext cx="6858000" cy="2169825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5400">
                <a:solidFill>
                  <a:schemeClr val="bg1"/>
                </a:solidFill>
                <a:latin typeface="Arial Black" charset="0"/>
              </a:rPr>
              <a:t>Texto</a:t>
            </a:r>
          </a:p>
          <a:p>
            <a:pPr algn="ctr">
              <a:spcBef>
                <a:spcPct val="50000"/>
              </a:spcBef>
            </a:pPr>
            <a:r>
              <a:rPr lang="en-US" sz="5400">
                <a:solidFill>
                  <a:schemeClr val="bg1"/>
                </a:solidFill>
                <a:latin typeface="Arial Black" charset="0"/>
              </a:rPr>
              <a:t>FINAL</a:t>
            </a:r>
            <a:endParaRPr lang="en-US" sz="3600">
              <a:solidFill>
                <a:srgbClr val="000000"/>
              </a:solidFill>
              <a:latin typeface="Arial Black" charset="0"/>
            </a:endParaRPr>
          </a:p>
        </p:txBody>
      </p:sp>
      <p:sp>
        <p:nvSpPr>
          <p:cNvPr id="33797" name="Rectangle 5"/>
          <p:cNvSpPr>
            <a:spLocks noChangeArrowheads="1"/>
          </p:cNvSpPr>
          <p:nvPr/>
        </p:nvSpPr>
        <p:spPr bwMode="auto">
          <a:xfrm>
            <a:off x="838200" y="3276600"/>
            <a:ext cx="184666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4400">
                <a:solidFill>
                  <a:srgbClr val="FFFF00"/>
                </a:solidFill>
                <a:latin typeface="Arial Black" charset="0"/>
              </a:rPr>
              <a:t> </a:t>
            </a:r>
          </a:p>
        </p:txBody>
      </p:sp>
      <p:pic>
        <p:nvPicPr>
          <p:cNvPr id="2" name="Picture 1" descr="smiley-face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" y="2286000"/>
            <a:ext cx="6858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05000" y="6781800"/>
            <a:ext cx="29633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solidFill>
                  <a:srgbClr val="FF0000"/>
                </a:solidFill>
              </a:rPr>
              <a:t>¿Sin acento?</a:t>
            </a:r>
          </a:p>
        </p:txBody>
      </p:sp>
    </p:spTree>
    <p:extLst>
      <p:ext uri="{BB962C8B-B14F-4D97-AF65-F5344CB8AC3E}">
        <p14:creationId xmlns:p14="http://schemas.microsoft.com/office/powerpoint/2010/main" val="2112141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6800" y="381000"/>
            <a:ext cx="5486400" cy="8217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/>
              <a:t>A </a:t>
            </a:r>
            <a:r>
              <a:rPr lang="en-US" sz="8800">
                <a:solidFill>
                  <a:srgbClr val="FF0000"/>
                </a:solidFill>
              </a:rPr>
              <a:t>P</a:t>
            </a:r>
            <a:r>
              <a:rPr lang="en-US" sz="8800"/>
              <a:t>ito </a:t>
            </a:r>
            <a:r>
              <a:rPr lang="en-US" sz="8800">
                <a:solidFill>
                  <a:srgbClr val="FF0000"/>
                </a:solidFill>
              </a:rPr>
              <a:t>P</a:t>
            </a:r>
            <a:r>
              <a:rPr lang="en-US" sz="8800"/>
              <a:t>érez le en</a:t>
            </a:r>
            <a:r>
              <a:rPr lang="en-US" sz="8800">
                <a:solidFill>
                  <a:srgbClr val="FF0000"/>
                </a:solidFill>
              </a:rPr>
              <a:t>c</a:t>
            </a:r>
            <a:r>
              <a:rPr lang="en-US" sz="8800"/>
              <a:t>anta la mú</a:t>
            </a:r>
            <a:r>
              <a:rPr lang="en-US" sz="8800">
                <a:solidFill>
                  <a:srgbClr val="0000FF"/>
                </a:solidFill>
              </a:rPr>
              <a:t>s</a:t>
            </a:r>
            <a:r>
              <a:rPr lang="en-US" sz="8800"/>
              <a:t>ic</a:t>
            </a:r>
            <a:r>
              <a:rPr lang="en-US" sz="8800">
                <a:solidFill>
                  <a:srgbClr val="FF0000"/>
                </a:solidFill>
              </a:rPr>
              <a:t>a</a:t>
            </a:r>
            <a:r>
              <a:rPr lang="en-US" sz="8800"/>
              <a:t> indígen</a:t>
            </a:r>
            <a:r>
              <a:rPr lang="en-US" sz="8800">
                <a:solidFill>
                  <a:srgbClr val="FF0000"/>
                </a:solidFill>
              </a:rPr>
              <a:t>a</a:t>
            </a:r>
            <a:r>
              <a:rPr lang="en-US" sz="8800"/>
              <a:t> </a:t>
            </a:r>
            <a:r>
              <a:rPr lang="en-US" sz="8800">
                <a:solidFill>
                  <a:srgbClr val="008000"/>
                </a:solidFill>
              </a:rPr>
              <a:t>d</a:t>
            </a:r>
            <a:r>
              <a:rPr lang="en-US" sz="8800"/>
              <a:t>el </a:t>
            </a:r>
            <a:r>
              <a:rPr lang="en-US" sz="8800">
                <a:solidFill>
                  <a:srgbClr val="FF0000"/>
                </a:solidFill>
              </a:rPr>
              <a:t>P</a:t>
            </a:r>
            <a:r>
              <a:rPr lang="en-US" sz="8800"/>
              <a:t>erú.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66800" y="8382000"/>
            <a:ext cx="8854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suave</a:t>
            </a:r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1447800" y="8229600"/>
            <a:ext cx="0" cy="381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532680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381000"/>
            <a:ext cx="60960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/>
              <a:t>El pre</a:t>
            </a:r>
            <a:r>
              <a:rPr lang="en-US" sz="8800" b="1">
                <a:solidFill>
                  <a:srgbClr val="FF0000"/>
                </a:solidFill>
              </a:rPr>
              <a:t>s</a:t>
            </a:r>
            <a:r>
              <a:rPr lang="en-US" sz="8800"/>
              <a:t>i</a:t>
            </a:r>
            <a:r>
              <a:rPr lang="en-US" sz="8800">
                <a:solidFill>
                  <a:srgbClr val="0000FF"/>
                </a:solidFill>
              </a:rPr>
              <a:t>d</a:t>
            </a:r>
            <a:r>
              <a:rPr lang="en-US" sz="8800"/>
              <a:t>ente O</a:t>
            </a:r>
            <a:r>
              <a:rPr lang="en-US" sz="8800" b="1">
                <a:solidFill>
                  <a:srgbClr val="0000FF"/>
                </a:solidFill>
              </a:rPr>
              <a:t>b</a:t>
            </a:r>
            <a:r>
              <a:rPr lang="en-US" sz="8800"/>
              <a:t>ama nos </a:t>
            </a:r>
            <a:r>
              <a:rPr lang="en-US" sz="8800" b="1">
                <a:solidFill>
                  <a:srgbClr val="FF0000"/>
                </a:solidFill>
              </a:rPr>
              <a:t>v</a:t>
            </a:r>
            <a:r>
              <a:rPr lang="en-US" sz="8800"/>
              <a:t>isitó en</a:t>
            </a:r>
          </a:p>
          <a:p>
            <a:r>
              <a:rPr lang="en-US" sz="8800"/>
              <a:t>Middlebury.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7086600"/>
            <a:ext cx="5513273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/>
              <a:t>¡Explique a su vecino por qué hay </a:t>
            </a:r>
            <a:r>
              <a:rPr lang="en-US" sz="3200" b="1">
                <a:solidFill>
                  <a:srgbClr val="FF0000"/>
                </a:solidFill>
              </a:rPr>
              <a:t>peligro</a:t>
            </a:r>
            <a:r>
              <a:rPr lang="en-US" sz="3200">
                <a:solidFill>
                  <a:srgbClr val="FF0000"/>
                </a:solidFill>
              </a:rPr>
              <a:t> </a:t>
            </a:r>
            <a:r>
              <a:rPr lang="en-US" sz="3200"/>
              <a:t>en las letras en color!</a:t>
            </a:r>
          </a:p>
        </p:txBody>
      </p:sp>
    </p:spTree>
    <p:extLst>
      <p:ext uri="{BB962C8B-B14F-4D97-AF65-F5344CB8AC3E}">
        <p14:creationId xmlns:p14="http://schemas.microsoft.com/office/powerpoint/2010/main" val="2367007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8600" y="533400"/>
            <a:ext cx="62376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>
                <a:latin typeface="Arial Black"/>
                <a:cs typeface="Arial Black"/>
              </a:rPr>
              <a:t>… y para terminar</a:t>
            </a:r>
          </a:p>
        </p:txBody>
      </p:sp>
      <p:pic>
        <p:nvPicPr>
          <p:cNvPr id="3" name="Picture 2" descr="smiley-face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11" y="182880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162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436" y="0"/>
            <a:ext cx="6879435" cy="687943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066" y="2209800"/>
            <a:ext cx="6851933" cy="3893374"/>
          </a:xfrm>
          <a:prstGeom prst="rect">
            <a:avLst/>
          </a:prstGeom>
          <a:solidFill>
            <a:schemeClr val="bg1">
              <a:alpha val="67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6600">
                <a:latin typeface="Arial Black"/>
                <a:cs typeface="Arial Black"/>
              </a:rPr>
              <a:t>¡Chic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a</a:t>
            </a:r>
            <a:r>
              <a:rPr lang="en-US" sz="6600">
                <a:latin typeface="Arial Black"/>
                <a:cs typeface="Arial Black"/>
              </a:rPr>
              <a:t> bonit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a</a:t>
            </a:r>
            <a:r>
              <a:rPr lang="en-US" sz="6600">
                <a:latin typeface="Arial Black"/>
                <a:cs typeface="Arial Black"/>
              </a:rPr>
              <a:t>,</a:t>
            </a:r>
          </a:p>
          <a:p>
            <a:pPr algn="ctr"/>
            <a:endParaRPr lang="en-US" sz="11500">
              <a:latin typeface="Arial Black"/>
              <a:cs typeface="Arial Black"/>
            </a:endParaRPr>
          </a:p>
          <a:p>
            <a:pPr algn="ctr"/>
            <a:r>
              <a:rPr lang="en-US" sz="6600">
                <a:latin typeface="Arial Black"/>
                <a:cs typeface="Arial Black"/>
              </a:rPr>
              <a:t>ve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n a</a:t>
            </a:r>
            <a:r>
              <a:rPr lang="en-US" sz="6600">
                <a:latin typeface="Arial Black"/>
                <a:cs typeface="Arial Black"/>
              </a:rPr>
              <a:t>c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á</a:t>
            </a:r>
            <a:r>
              <a:rPr lang="en-US" sz="6600">
                <a:latin typeface="Arial Black"/>
                <a:cs typeface="Arial Black"/>
              </a:rPr>
              <a:t>!</a:t>
            </a:r>
          </a:p>
        </p:txBody>
      </p:sp>
      <p:sp>
        <p:nvSpPr>
          <p:cNvPr id="8" name="Up Arrow Callout 7"/>
          <p:cNvSpPr/>
          <p:nvPr/>
        </p:nvSpPr>
        <p:spPr bwMode="auto">
          <a:xfrm>
            <a:off x="1219200" y="5923999"/>
            <a:ext cx="4267200" cy="3200400"/>
          </a:xfrm>
          <a:prstGeom prst="upArrowCallou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6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charset="0"/>
                <a:ea typeface="ＭＳ Ｐゴシック" charset="0"/>
              </a:rPr>
              <a:t>= ve- </a:t>
            </a:r>
            <a:r>
              <a:rPr kumimoji="0" lang="en-US" sz="6600" b="0" i="0" u="none" strike="noStrike" cap="none" normalizeH="0" baseline="0">
                <a:ln>
                  <a:solidFill>
                    <a:srgbClr val="FF0000"/>
                  </a:solidFill>
                </a:ln>
                <a:solidFill>
                  <a:schemeClr val="tx1"/>
                </a:solidFill>
                <a:effectLst/>
                <a:latin typeface="Times" charset="0"/>
                <a:ea typeface="ＭＳ Ｐゴシック" charset="0"/>
              </a:rPr>
              <a:t>na</a:t>
            </a:r>
            <a:r>
              <a:rPr kumimoji="0" lang="en-US" sz="6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charset="0"/>
                <a:ea typeface="ＭＳ Ｐゴシック" charset="0"/>
              </a:rPr>
              <a:t>- cá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>
                <a:solidFill>
                  <a:srgbClr val="0000FF"/>
                </a:solidFill>
                <a:latin typeface="Chalkduster"/>
                <a:cs typeface="Chalkduster"/>
              </a:rPr>
              <a:t>Encadenamiento</a:t>
            </a:r>
            <a:endParaRPr lang="en-US" sz="6000">
              <a:solidFill>
                <a:srgbClr val="0000FF"/>
              </a:solidFill>
              <a:latin typeface="Chalkduster"/>
              <a:cs typeface="Chalkduster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-1693452" y="4925542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286000" y="1219200"/>
            <a:ext cx="2171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chemeClr val="bg1"/>
                </a:solidFill>
                <a:latin typeface="Arial Black"/>
                <a:cs typeface="Arial Black"/>
              </a:rPr>
              <a:t>¡Schwa!</a:t>
            </a:r>
            <a:endParaRPr lang="en-US" sz="36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41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5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5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5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000"/>
                            </p:stCondLst>
                            <p:childTnLst>
                              <p:par>
                                <p:cTn id="11" presetID="56" presetClass="entr" presetSubtype="0" fill="hold" nodeType="after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057400" y="38862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962400" y="69342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114800" y="70866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4267200" y="72390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4419600" y="73914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572000" y="75438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724400" y="76962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7065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4916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345361" y="4800600"/>
            <a:ext cx="618315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6000">
                <a:solidFill>
                  <a:schemeClr val="bg1">
                    <a:lumMod val="75000"/>
                  </a:schemeClr>
                </a:solidFill>
                <a:latin typeface="Arial Black"/>
                <a:cs typeface="Arial Black"/>
              </a:rPr>
              <a:t>Clínica de </a:t>
            </a:r>
          </a:p>
          <a:p>
            <a:pPr algn="ctr"/>
            <a:r>
              <a:rPr lang="en-US" sz="6000">
                <a:solidFill>
                  <a:schemeClr val="bg1">
                    <a:lumMod val="75000"/>
                  </a:schemeClr>
                </a:solidFill>
                <a:latin typeface="Arial Black"/>
                <a:cs typeface="Arial Black"/>
              </a:rPr>
              <a:t>pronunciación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4800" y="6934200"/>
            <a:ext cx="6169177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>
                <a:latin typeface="Arial Black"/>
                <a:cs typeface="Arial Black"/>
              </a:rPr>
              <a:t>¡Gracias </a:t>
            </a:r>
          </a:p>
          <a:p>
            <a:pPr algn="ctr"/>
            <a:r>
              <a:rPr lang="en-US" sz="4800">
                <a:latin typeface="Arial Black"/>
                <a:cs typeface="Arial Black"/>
              </a:rPr>
              <a:t>por su asistencia!</a:t>
            </a:r>
            <a:endParaRPr lang="en-US" sz="480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066800"/>
            <a:ext cx="4670748" cy="2895600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1111182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27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250"/>
                            </p:stCondLst>
                            <p:childTnLst>
                              <p:par>
                                <p:cTn id="13" presetID="38" presetClass="entr" presetSubtype="0" accel="5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5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27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0"/>
                            </p:stCondLst>
                            <p:childTnLst>
                              <p:par>
                                <p:cTn id="21" presetID="37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45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accel="100000" fill="hold">
                                          <p:stCondLst>
                                            <p:cond delay="4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ChangeArrowheads="1"/>
          </p:cNvSpPr>
          <p:nvPr/>
        </p:nvSpPr>
        <p:spPr bwMode="auto">
          <a:xfrm>
            <a:off x="685800" y="2590800"/>
            <a:ext cx="2652713" cy="6245225"/>
          </a:xfrm>
          <a:prstGeom prst="rect">
            <a:avLst/>
          </a:prstGeom>
          <a:solidFill>
            <a:srgbClr val="0FFCFF"/>
          </a:solidFill>
          <a:ln w="9525">
            <a:solidFill>
              <a:srgbClr val="2C00FB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fam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</a:t>
            </a:r>
          </a:p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mus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400">
              <a:latin typeface="Arial Black" charset="0"/>
            </a:endParaRPr>
          </a:p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tin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</a:t>
            </a:r>
          </a:p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mir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400">
              <a:latin typeface="Arial Black" charset="0"/>
            </a:endParaRPr>
          </a:p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chup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400">
              <a:latin typeface="Arial Black" charset="0"/>
            </a:endParaRPr>
          </a:p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Mayr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</a:t>
            </a:r>
          </a:p>
        </p:txBody>
      </p:sp>
      <p:sp>
        <p:nvSpPr>
          <p:cNvPr id="7172" name="Rectangle 4"/>
          <p:cNvSpPr>
            <a:spLocks noChangeArrowheads="1"/>
          </p:cNvSpPr>
          <p:nvPr/>
        </p:nvSpPr>
        <p:spPr bwMode="auto">
          <a:xfrm>
            <a:off x="3810000" y="2593975"/>
            <a:ext cx="2667000" cy="6245225"/>
          </a:xfrm>
          <a:prstGeom prst="rect">
            <a:avLst/>
          </a:prstGeom>
          <a:solidFill>
            <a:srgbClr val="0FFCFF"/>
          </a:solidFill>
          <a:ln w="9525">
            <a:solidFill>
              <a:srgbClr val="2C00FB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mis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400">
              <a:latin typeface="Arial Black" charset="0"/>
            </a:endParaRPr>
          </a:p>
          <a:p>
            <a:pPr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bes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dig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tuy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habl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400">
              <a:latin typeface="Arial Black" charset="0"/>
            </a:endParaRPr>
          </a:p>
          <a:p>
            <a:pPr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Mál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g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</a:p>
        </p:txBody>
      </p:sp>
      <p:pic>
        <p:nvPicPr>
          <p:cNvPr id="7" name="Picture 6" descr="schw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533400"/>
            <a:ext cx="2399145" cy="2399145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ChangeArrowheads="1"/>
          </p:cNvSpPr>
          <p:nvPr/>
        </p:nvSpPr>
        <p:spPr bwMode="auto">
          <a:xfrm>
            <a:off x="533400" y="2057400"/>
            <a:ext cx="5791200" cy="6602413"/>
          </a:xfrm>
          <a:prstGeom prst="rect">
            <a:avLst/>
          </a:prstGeom>
          <a:solidFill>
            <a:srgbClr val="FFE915"/>
          </a:solidFill>
          <a:ln w="57150">
            <a:solidFill>
              <a:srgbClr val="2C00FB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681038" indent="-681038">
              <a:lnSpc>
                <a:spcPct val="150000"/>
              </a:lnSpc>
            </a:pPr>
            <a:r>
              <a:rPr lang="en-US" sz="4800">
                <a:latin typeface="Arial Black" charset="0"/>
              </a:rPr>
              <a:t>d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i</a:t>
            </a:r>
            <a:r>
              <a:rPr lang="en-US" sz="4800">
                <a:latin typeface="Arial Black" charset="0"/>
              </a:rPr>
              <a:t>v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e</a:t>
            </a:r>
            <a:r>
              <a:rPr lang="en-US" sz="4800">
                <a:latin typeface="Arial Black" charset="0"/>
              </a:rPr>
              <a:t>rtido	</a:t>
            </a:r>
          </a:p>
          <a:p>
            <a:pPr marL="681038" indent="-681038">
              <a:lnSpc>
                <a:spcPct val="150000"/>
              </a:lnSpc>
            </a:pPr>
            <a:r>
              <a:rPr lang="en-US" sz="4800">
                <a:latin typeface="Arial Black" charset="0"/>
              </a:rPr>
              <a:t>f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800">
                <a:latin typeface="Arial Black" charset="0"/>
              </a:rPr>
              <a:t>ntást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i</a:t>
            </a:r>
            <a:r>
              <a:rPr lang="en-US" sz="4800">
                <a:latin typeface="Arial Black" charset="0"/>
              </a:rPr>
              <a:t>co	</a:t>
            </a:r>
          </a:p>
          <a:p>
            <a:pPr marL="681038" indent="-681038">
              <a:lnSpc>
                <a:spcPct val="150000"/>
              </a:lnSpc>
            </a:pPr>
            <a:r>
              <a:rPr lang="en-US" sz="4800">
                <a:latin typeface="Arial Black" charset="0"/>
              </a:rPr>
              <a:t>últim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800">
                <a:latin typeface="Arial Black" charset="0"/>
              </a:rPr>
              <a:t>ment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e</a:t>
            </a:r>
            <a:endParaRPr lang="en-US" sz="4800">
              <a:latin typeface="Arial Black" charset="0"/>
            </a:endParaRPr>
          </a:p>
          <a:p>
            <a:pPr marL="681038" indent="-681038">
              <a:lnSpc>
                <a:spcPct val="150000"/>
              </a:lnSpc>
            </a:pPr>
            <a:r>
              <a:rPr lang="en-US" sz="4800">
                <a:latin typeface="Arial Black" charset="0"/>
              </a:rPr>
              <a:t>repúbl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i</a:t>
            </a:r>
            <a:r>
              <a:rPr lang="en-US" sz="4800">
                <a:latin typeface="Arial Black" charset="0"/>
              </a:rPr>
              <a:t>c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800">
                <a:latin typeface="Arial Black" charset="0"/>
              </a:rPr>
              <a:t>	</a:t>
            </a:r>
          </a:p>
          <a:p>
            <a:pPr marL="681038" indent="-681038">
              <a:lnSpc>
                <a:spcPct val="150000"/>
              </a:lnSpc>
            </a:pPr>
            <a:r>
              <a:rPr lang="en-US" sz="4800">
                <a:latin typeface="Arial Black" charset="0"/>
              </a:rPr>
              <a:t>Marí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800">
                <a:latin typeface="Arial Black" charset="0"/>
              </a:rPr>
              <a:t>	</a:t>
            </a:r>
          </a:p>
        </p:txBody>
      </p:sp>
      <p:pic>
        <p:nvPicPr>
          <p:cNvPr id="6" name="Picture 5" descr="schw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0"/>
            <a:ext cx="2399145" cy="2399145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20px-HH_Polizeihauptmeister_MZ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5528" y="-11905"/>
            <a:ext cx="6893528" cy="9197291"/>
          </a:xfrm>
          <a:prstGeom prst="rect">
            <a:avLst/>
          </a:prstGeom>
        </p:spPr>
      </p:pic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0" y="6097012"/>
            <a:ext cx="6858000" cy="3046988"/>
          </a:xfrm>
          <a:prstGeom prst="rect">
            <a:avLst/>
          </a:prstGeom>
          <a:solidFill>
            <a:srgbClr val="FCF800">
              <a:alpha val="68000"/>
            </a:srgbClr>
          </a:solidFill>
          <a:ln w="38100">
            <a:solidFill>
              <a:srgbClr val="2C00FB"/>
            </a:solidFill>
            <a:miter lim="800000"/>
            <a:headEnd/>
            <a:tailEnd/>
          </a:ln>
          <a:effectLst/>
          <a:extLst/>
        </p:spPr>
        <p:txBody>
          <a:bodyPr wrap="square">
            <a:spAutoFit/>
          </a:bodyPr>
          <a:lstStyle/>
          <a:p>
            <a:pPr algn="ctr"/>
            <a:r>
              <a:rPr lang="en-US" sz="9600">
                <a:solidFill>
                  <a:srgbClr val="000000"/>
                </a:solidFill>
                <a:latin typeface="Arial Black"/>
              </a:rPr>
              <a:t> un pol</a:t>
            </a:r>
            <a:r>
              <a:rPr lang="en-US" sz="9600">
                <a:solidFill>
                  <a:srgbClr val="FF0000"/>
                </a:solidFill>
                <a:latin typeface="Arial Black"/>
              </a:rPr>
              <a:t>i</a:t>
            </a:r>
            <a:r>
              <a:rPr lang="en-US" sz="9600">
                <a:solidFill>
                  <a:srgbClr val="000000"/>
                </a:solidFill>
                <a:latin typeface="Arial Black"/>
              </a:rPr>
              <a:t>cíííí</a:t>
            </a:r>
            <a:r>
              <a:rPr lang="en-US" sz="9600">
                <a:solidFill>
                  <a:srgbClr val="FF0000"/>
                </a:solidFill>
                <a:latin typeface="Arial Black"/>
              </a:rPr>
              <a:t>a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0" y="4804350"/>
            <a:ext cx="6858000" cy="4339650"/>
          </a:xfrm>
          <a:prstGeom prst="rect">
            <a:avLst/>
          </a:prstGeom>
          <a:solidFill>
            <a:srgbClr val="FCF800">
              <a:alpha val="68000"/>
            </a:srgbClr>
          </a:solidFill>
          <a:ln w="38100">
            <a:solidFill>
              <a:srgbClr val="2C00FB"/>
            </a:solidFill>
            <a:miter lim="800000"/>
            <a:headEnd/>
            <a:tailEnd/>
          </a:ln>
          <a:effectLst/>
          <a:extLst/>
        </p:spPr>
        <p:txBody>
          <a:bodyPr wrap="square">
            <a:spAutoFit/>
          </a:bodyPr>
          <a:lstStyle/>
          <a:p>
            <a:pPr algn="ctr"/>
            <a:r>
              <a:rPr lang="en-US" sz="13800">
                <a:solidFill>
                  <a:srgbClr val="000000"/>
                </a:solidFill>
                <a:latin typeface="Arial Black"/>
              </a:rPr>
              <a:t> la</a:t>
            </a:r>
          </a:p>
          <a:p>
            <a:pPr algn="ctr"/>
            <a:r>
              <a:rPr lang="en-US" sz="13800">
                <a:solidFill>
                  <a:srgbClr val="000000"/>
                </a:solidFill>
                <a:latin typeface="Arial Black"/>
              </a:rPr>
              <a:t>pol</a:t>
            </a:r>
            <a:r>
              <a:rPr lang="en-US" sz="13800">
                <a:solidFill>
                  <a:srgbClr val="FF0000"/>
                </a:solidFill>
                <a:latin typeface="Arial Black"/>
              </a:rPr>
              <a:t>i</a:t>
            </a:r>
            <a:r>
              <a:rPr lang="en-US" sz="13800">
                <a:solidFill>
                  <a:srgbClr val="000000"/>
                </a:solidFill>
                <a:latin typeface="Arial Black"/>
              </a:rPr>
              <a:t>cí</a:t>
            </a:r>
            <a:r>
              <a:rPr lang="en-US" sz="13800">
                <a:solidFill>
                  <a:srgbClr val="FF0000"/>
                </a:solidFill>
                <a:latin typeface="Arial Black"/>
              </a:rPr>
              <a:t>a </a:t>
            </a:r>
          </a:p>
        </p:txBody>
      </p:sp>
      <p:pic>
        <p:nvPicPr>
          <p:cNvPr id="4" name="Picture 3" descr="Police-CopBloc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5086"/>
            <a:ext cx="6858000" cy="465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60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Times"/>
        <a:ea typeface="ＭＳ Ｐゴシック"/>
        <a:cs typeface=""/>
      </a:majorFont>
      <a:minorFont>
        <a:latin typeface="Times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585</TotalTime>
  <Words>566</Words>
  <Application>Microsoft Macintosh PowerPoint</Application>
  <PresentationFormat>On-screen Show (4:3)</PresentationFormat>
  <Paragraphs>219</Paragraphs>
  <Slides>56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Blank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 Riverside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 Gugelberger</dc:creator>
  <cp:lastModifiedBy>Joseph</cp:lastModifiedBy>
  <cp:revision>291</cp:revision>
  <dcterms:created xsi:type="dcterms:W3CDTF">2010-07-05T19:49:53Z</dcterms:created>
  <dcterms:modified xsi:type="dcterms:W3CDTF">2015-08-02T21:41:42Z</dcterms:modified>
</cp:coreProperties>
</file>

<file path=docProps/thumbnail.jpeg>
</file>